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Nanum Myeongjo" panose="020B0600000101010101" charset="-127"/>
      <p:regular r:id="rId29"/>
      <p:bold r:id="rId30"/>
    </p:embeddedFont>
    <p:embeddedFont>
      <p:font typeface="Abel" panose="020B0600000101010101" charset="0"/>
      <p:regular r:id="rId31"/>
    </p:embeddedFont>
    <p:embeddedFont>
      <p:font typeface="Helvetica Neue" panose="020B0600000101010101" charset="0"/>
      <p:regular r:id="rId32"/>
      <p:bold r:id="rId33"/>
      <p:italic r:id="rId34"/>
      <p:boldItalic r:id="rId35"/>
    </p:embeddedFont>
    <p:embeddedFont>
      <p:font typeface="Playfair Display" panose="020B0600000101010101" charset="0"/>
      <p:regular r:id="rId36"/>
      <p:bold r:id="rId37"/>
      <p:italic r:id="rId38"/>
      <p:boldItalic r:id="rId39"/>
    </p:embeddedFont>
    <p:embeddedFont>
      <p:font typeface="Verdana" panose="020B060403050404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d6aa0ed7b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d6aa0ed7b_1_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d6aa0ed7b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d6aa0ed7b_1_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d6aa0ed7b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d6aa0ed7b_1_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d6aa0ed7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d6aa0ed7b_1_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d6aa0ed7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d6aa0ed7b_2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d6aa0ed7b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ad6aa0ed7b_2_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d6aa0ed7b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d6aa0ed7b_2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d6aa0ed7b_1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ad6aa0ed7b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430e7790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430e77902_0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430e77902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430e77902_0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430e77902_0_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5430e7790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430e77902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430e77902_0_1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d6aa0ed7b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ad6aa0ed7b_2_1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430e7790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430e77902_0_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d6aa0ed7b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d6aa0ed7b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6aa0ed7b_2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ad6aa0ed7b_2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ad6aa0ed7b_2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ad6aa0ed7b_2_1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d6aa0ed7b_2_1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ad6aa0ed7b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d6aa0ed7b_0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ad6aa0ed7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d6aa0ed7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d6aa0ed7b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d6aa0ed7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d6aa0ed7b_0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d6aa0ed7b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d6aa0ed7b_1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d6aa0ed7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d6aa0ed7b_0_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6aa0ed7b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ad6aa0ed7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6aa0ed7b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d6aa0ed7b_1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_1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 rot="2830184">
            <a:off x="2043839" y="1228974"/>
            <a:ext cx="4083653" cy="3110437"/>
          </a:xfrm>
          <a:custGeom>
            <a:avLst/>
            <a:gdLst/>
            <a:ahLst/>
            <a:cxnLst/>
            <a:rect l="l" t="t" r="r" b="b"/>
            <a:pathLst>
              <a:path w="20852" h="21600" extrusionOk="0">
                <a:moveTo>
                  <a:pt x="10421" y="0"/>
                </a:moveTo>
                <a:cubicBezTo>
                  <a:pt x="9787" y="0"/>
                  <a:pt x="9185" y="82"/>
                  <a:pt x="8630" y="223"/>
                </a:cubicBezTo>
                <a:cubicBezTo>
                  <a:pt x="4491" y="1271"/>
                  <a:pt x="734" y="6042"/>
                  <a:pt x="111" y="11605"/>
                </a:cubicBezTo>
                <a:cubicBezTo>
                  <a:pt x="14" y="12486"/>
                  <a:pt x="-19" y="13361"/>
                  <a:pt x="10" y="14189"/>
                </a:cubicBezTo>
                <a:cubicBezTo>
                  <a:pt x="126" y="17633"/>
                  <a:pt x="1844" y="21600"/>
                  <a:pt x="5463" y="21600"/>
                </a:cubicBezTo>
                <a:cubicBezTo>
                  <a:pt x="6302" y="21600"/>
                  <a:pt x="7240" y="21388"/>
                  <a:pt x="8284" y="20907"/>
                </a:cubicBezTo>
                <a:cubicBezTo>
                  <a:pt x="12372" y="19029"/>
                  <a:pt x="18641" y="20126"/>
                  <a:pt x="20569" y="14189"/>
                </a:cubicBezTo>
                <a:cubicBezTo>
                  <a:pt x="21581" y="11065"/>
                  <a:pt x="19748" y="6662"/>
                  <a:pt x="17149" y="3556"/>
                </a:cubicBezTo>
                <a:cubicBezTo>
                  <a:pt x="14915" y="889"/>
                  <a:pt x="12495" y="0"/>
                  <a:pt x="1042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 rot="10800000">
            <a:off x="6459591" y="1294855"/>
            <a:ext cx="759564" cy="577754"/>
          </a:xfrm>
          <a:custGeom>
            <a:avLst/>
            <a:gdLst/>
            <a:ahLst/>
            <a:cxnLst/>
            <a:rect l="l" t="t" r="r" b="b"/>
            <a:pathLst>
              <a:path w="20316" h="21600" extrusionOk="0">
                <a:moveTo>
                  <a:pt x="11394" y="0"/>
                </a:moveTo>
                <a:cubicBezTo>
                  <a:pt x="9641" y="0"/>
                  <a:pt x="7568" y="384"/>
                  <a:pt x="5122" y="1296"/>
                </a:cubicBezTo>
                <a:cubicBezTo>
                  <a:pt x="2185" y="2390"/>
                  <a:pt x="283" y="3705"/>
                  <a:pt x="30" y="7521"/>
                </a:cubicBezTo>
                <a:cubicBezTo>
                  <a:pt x="-195" y="10926"/>
                  <a:pt x="827" y="15073"/>
                  <a:pt x="3365" y="18188"/>
                </a:cubicBezTo>
                <a:cubicBezTo>
                  <a:pt x="5688" y="21041"/>
                  <a:pt x="7623" y="21600"/>
                  <a:pt x="9990" y="21600"/>
                </a:cubicBezTo>
                <a:cubicBezTo>
                  <a:pt x="10530" y="21600"/>
                  <a:pt x="11091" y="21571"/>
                  <a:pt x="11684" y="21534"/>
                </a:cubicBezTo>
                <a:cubicBezTo>
                  <a:pt x="16415" y="21232"/>
                  <a:pt x="21405" y="14906"/>
                  <a:pt x="20107" y="7521"/>
                </a:cubicBezTo>
                <a:cubicBezTo>
                  <a:pt x="19544" y="4333"/>
                  <a:pt x="17284" y="0"/>
                  <a:pt x="11394" y="0"/>
                </a:cubicBez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4086779" y="1841050"/>
            <a:ext cx="2788099" cy="2120737"/>
          </a:xfrm>
          <a:custGeom>
            <a:avLst/>
            <a:gdLst/>
            <a:ahLst/>
            <a:cxnLst/>
            <a:rect l="l" t="t" r="r" b="b"/>
            <a:pathLst>
              <a:path w="20316" h="21600" extrusionOk="0">
                <a:moveTo>
                  <a:pt x="11394" y="0"/>
                </a:moveTo>
                <a:cubicBezTo>
                  <a:pt x="9641" y="0"/>
                  <a:pt x="7568" y="384"/>
                  <a:pt x="5122" y="1296"/>
                </a:cubicBezTo>
                <a:cubicBezTo>
                  <a:pt x="2185" y="2390"/>
                  <a:pt x="283" y="3705"/>
                  <a:pt x="30" y="7521"/>
                </a:cubicBezTo>
                <a:cubicBezTo>
                  <a:pt x="-195" y="10926"/>
                  <a:pt x="827" y="15073"/>
                  <a:pt x="3365" y="18188"/>
                </a:cubicBezTo>
                <a:cubicBezTo>
                  <a:pt x="5688" y="21041"/>
                  <a:pt x="7623" y="21600"/>
                  <a:pt x="9990" y="21600"/>
                </a:cubicBezTo>
                <a:cubicBezTo>
                  <a:pt x="10530" y="21600"/>
                  <a:pt x="11091" y="21571"/>
                  <a:pt x="11684" y="21534"/>
                </a:cubicBezTo>
                <a:cubicBezTo>
                  <a:pt x="16415" y="21232"/>
                  <a:pt x="21405" y="14906"/>
                  <a:pt x="20107" y="7521"/>
                </a:cubicBezTo>
                <a:cubicBezTo>
                  <a:pt x="19544" y="4333"/>
                  <a:pt x="17284" y="0"/>
                  <a:pt x="11394" y="0"/>
                </a:cubicBez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body" idx="1"/>
          </p:nvPr>
        </p:nvSpPr>
        <p:spPr>
          <a:xfrm>
            <a:off x="1303374" y="2299949"/>
            <a:ext cx="2894102" cy="5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None/>
              <a:defRPr sz="1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None/>
              <a:defRPr sz="1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None/>
              <a:defRPr sz="1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None/>
              <a:defRPr sz="1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None/>
              <a:defRPr sz="14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719750" y="445025"/>
            <a:ext cx="7704601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bg>
      <p:bgPr>
        <a:solidFill>
          <a:srgbClr val="000000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_1_1">
  <p:cSld name="BLANK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/>
          <p:nvPr/>
        </p:nvSpPr>
        <p:spPr>
          <a:xfrm rot="5400000" flipH="1">
            <a:off x="110668" y="-110548"/>
            <a:ext cx="2138722" cy="2360058"/>
          </a:xfrm>
          <a:custGeom>
            <a:avLst/>
            <a:gdLst/>
            <a:ahLst/>
            <a:cxnLst/>
            <a:rect l="l" t="t" r="r" b="b"/>
            <a:pathLst>
              <a:path w="19996" h="21600" extrusionOk="0">
                <a:moveTo>
                  <a:pt x="13714" y="0"/>
                </a:moveTo>
                <a:cubicBezTo>
                  <a:pt x="5859" y="0"/>
                  <a:pt x="-1604" y="9730"/>
                  <a:pt x="301" y="21600"/>
                </a:cubicBezTo>
                <a:lnTo>
                  <a:pt x="19996" y="21600"/>
                </a:lnTo>
                <a:lnTo>
                  <a:pt x="19996" y="2286"/>
                </a:lnTo>
                <a:cubicBezTo>
                  <a:pt x="17992" y="712"/>
                  <a:pt x="15838" y="0"/>
                  <a:pt x="137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2"/>
          <p:cNvSpPr/>
          <p:nvPr/>
        </p:nvSpPr>
        <p:spPr>
          <a:xfrm rot="5400000" flipH="1">
            <a:off x="5967830" y="1963645"/>
            <a:ext cx="2900905" cy="3458545"/>
          </a:xfrm>
          <a:custGeom>
            <a:avLst/>
            <a:gdLst/>
            <a:ahLst/>
            <a:cxnLst/>
            <a:rect l="l" t="t" r="r" b="b"/>
            <a:pathLst>
              <a:path w="20666" h="21600" extrusionOk="0">
                <a:moveTo>
                  <a:pt x="0" y="0"/>
                </a:moveTo>
                <a:lnTo>
                  <a:pt x="0" y="21600"/>
                </a:lnTo>
                <a:cubicBezTo>
                  <a:pt x="2167" y="16174"/>
                  <a:pt x="6128" y="14785"/>
                  <a:pt x="12918" y="11640"/>
                </a:cubicBezTo>
                <a:cubicBezTo>
                  <a:pt x="19708" y="8496"/>
                  <a:pt x="21600" y="5132"/>
                  <a:pt x="2026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1140763" y="2970024"/>
            <a:ext cx="2048400" cy="5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1140745" y="3512449"/>
            <a:ext cx="2048401" cy="852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None/>
              <a:defRPr sz="1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None/>
              <a:defRPr sz="1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None/>
              <a:defRPr sz="1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None/>
              <a:defRPr sz="1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None/>
              <a:defRPr sz="14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ONLY_1_1">
  <p:cSld name="TITLE_ONLY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/>
          <p:nvPr/>
        </p:nvSpPr>
        <p:spPr>
          <a:xfrm>
            <a:off x="4096478" y="-1"/>
            <a:ext cx="5051315" cy="1722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948" y="5436"/>
                  <a:pt x="2413" y="7143"/>
                  <a:pt x="5254" y="7143"/>
                </a:cubicBezTo>
                <a:cubicBezTo>
                  <a:pt x="5896" y="7143"/>
                  <a:pt x="6608" y="7056"/>
                  <a:pt x="7400" y="6905"/>
                </a:cubicBezTo>
                <a:cubicBezTo>
                  <a:pt x="7556" y="6875"/>
                  <a:pt x="7710" y="6861"/>
                  <a:pt x="7861" y="6861"/>
                </a:cubicBezTo>
                <a:cubicBezTo>
                  <a:pt x="10875" y="6861"/>
                  <a:pt x="13141" y="12558"/>
                  <a:pt x="14973" y="17569"/>
                </a:cubicBezTo>
                <a:cubicBezTo>
                  <a:pt x="15968" y="20292"/>
                  <a:pt x="17106" y="21600"/>
                  <a:pt x="18192" y="21600"/>
                </a:cubicBezTo>
                <a:cubicBezTo>
                  <a:pt x="19526" y="21600"/>
                  <a:pt x="20782" y="19627"/>
                  <a:pt x="21600" y="15879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3"/>
          <p:cNvSpPr/>
          <p:nvPr/>
        </p:nvSpPr>
        <p:spPr>
          <a:xfrm flipH="1">
            <a:off x="3" y="3707376"/>
            <a:ext cx="1220526" cy="1436106"/>
          </a:xfrm>
          <a:custGeom>
            <a:avLst/>
            <a:gdLst/>
            <a:ahLst/>
            <a:cxnLst/>
            <a:rect l="l" t="t" r="r" b="b"/>
            <a:pathLst>
              <a:path w="19862" h="21600" extrusionOk="0">
                <a:moveTo>
                  <a:pt x="19862" y="0"/>
                </a:moveTo>
                <a:cubicBezTo>
                  <a:pt x="16397" y="405"/>
                  <a:pt x="14788" y="1855"/>
                  <a:pt x="13657" y="5969"/>
                </a:cubicBezTo>
                <a:cubicBezTo>
                  <a:pt x="12528" y="10083"/>
                  <a:pt x="9572" y="11330"/>
                  <a:pt x="3917" y="13859"/>
                </a:cubicBezTo>
                <a:cubicBezTo>
                  <a:pt x="-1738" y="16388"/>
                  <a:pt x="395" y="21600"/>
                  <a:pt x="395" y="21600"/>
                </a:cubicBezTo>
                <a:lnTo>
                  <a:pt x="19862" y="21600"/>
                </a:lnTo>
                <a:lnTo>
                  <a:pt x="1986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719750" y="445025"/>
            <a:ext cx="7704601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ONLY_1_1_1">
  <p:cSld name="TITLE_ONLY_1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/>
          <p:nvPr/>
        </p:nvSpPr>
        <p:spPr>
          <a:xfrm rot="5400000" flipH="1">
            <a:off x="71087" y="-77828"/>
            <a:ext cx="1297301" cy="1431559"/>
          </a:xfrm>
          <a:custGeom>
            <a:avLst/>
            <a:gdLst/>
            <a:ahLst/>
            <a:cxnLst/>
            <a:rect l="l" t="t" r="r" b="b"/>
            <a:pathLst>
              <a:path w="19996" h="21600" extrusionOk="0">
                <a:moveTo>
                  <a:pt x="13714" y="0"/>
                </a:moveTo>
                <a:cubicBezTo>
                  <a:pt x="5859" y="0"/>
                  <a:pt x="-1604" y="9730"/>
                  <a:pt x="301" y="21600"/>
                </a:cubicBezTo>
                <a:lnTo>
                  <a:pt x="19996" y="21600"/>
                </a:lnTo>
                <a:lnTo>
                  <a:pt x="19996" y="2286"/>
                </a:lnTo>
                <a:cubicBezTo>
                  <a:pt x="17992" y="712"/>
                  <a:pt x="15838" y="0"/>
                  <a:pt x="137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4"/>
          <p:cNvSpPr/>
          <p:nvPr/>
        </p:nvSpPr>
        <p:spPr>
          <a:xfrm rot="10800000" flipH="1">
            <a:off x="6891084" y="3720562"/>
            <a:ext cx="2252931" cy="14229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353" y="12069"/>
                  <a:pt x="4102" y="21600"/>
                  <a:pt x="9488" y="21600"/>
                </a:cubicBezTo>
                <a:cubicBezTo>
                  <a:pt x="10185" y="21600"/>
                  <a:pt x="10910" y="21440"/>
                  <a:pt x="11658" y="21106"/>
                </a:cubicBezTo>
                <a:cubicBezTo>
                  <a:pt x="15883" y="19217"/>
                  <a:pt x="18898" y="18120"/>
                  <a:pt x="21600" y="17603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719750" y="445025"/>
            <a:ext cx="7704601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ONLY_1_1_1_1">
  <p:cSld name="TITLE_ONLY_1_1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 rot="10800000">
            <a:off x="36" y="3993653"/>
            <a:ext cx="1135914" cy="11498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60" y="386"/>
                  <a:pt x="130" y="773"/>
                  <a:pt x="210" y="1161"/>
                </a:cubicBezTo>
                <a:cubicBezTo>
                  <a:pt x="2129" y="10591"/>
                  <a:pt x="8186" y="15883"/>
                  <a:pt x="13460" y="18777"/>
                </a:cubicBezTo>
                <a:cubicBezTo>
                  <a:pt x="16043" y="20193"/>
                  <a:pt x="18797" y="21131"/>
                  <a:pt x="21600" y="21600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5"/>
          <p:cNvSpPr/>
          <p:nvPr/>
        </p:nvSpPr>
        <p:spPr>
          <a:xfrm rot="-5400000">
            <a:off x="5702554" y="1702043"/>
            <a:ext cx="5160553" cy="1722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374" y="0"/>
                </a:moveTo>
                <a:cubicBezTo>
                  <a:pt x="5453" y="0"/>
                  <a:pt x="4547" y="552"/>
                  <a:pt x="3686" y="1699"/>
                </a:cubicBezTo>
                <a:cubicBezTo>
                  <a:pt x="726" y="5644"/>
                  <a:pt x="0" y="15962"/>
                  <a:pt x="0" y="15962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4375"/>
                </a:lnTo>
                <a:cubicBezTo>
                  <a:pt x="20891" y="15636"/>
                  <a:pt x="20078" y="16191"/>
                  <a:pt x="19214" y="16191"/>
                </a:cubicBezTo>
                <a:cubicBezTo>
                  <a:pt x="16847" y="16191"/>
                  <a:pt x="14099" y="12038"/>
                  <a:pt x="12066" y="6896"/>
                </a:cubicBezTo>
                <a:cubicBezTo>
                  <a:pt x="10301" y="2433"/>
                  <a:pt x="8306" y="0"/>
                  <a:pt x="6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719750" y="445025"/>
            <a:ext cx="7704601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ONLY_1_1_1_1_1">
  <p:cSld name="TITLE_ONLY_1_1_1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7248545" y="2086749"/>
            <a:ext cx="1895369" cy="3056630"/>
          </a:xfrm>
          <a:custGeom>
            <a:avLst/>
            <a:gdLst/>
            <a:ahLst/>
            <a:cxnLst/>
            <a:rect l="l" t="t" r="r" b="b"/>
            <a:pathLst>
              <a:path w="20089" h="21600" extrusionOk="0">
                <a:moveTo>
                  <a:pt x="20089" y="0"/>
                </a:moveTo>
                <a:cubicBezTo>
                  <a:pt x="5943" y="1205"/>
                  <a:pt x="-1511" y="8798"/>
                  <a:pt x="257" y="17183"/>
                </a:cubicBezTo>
                <a:cubicBezTo>
                  <a:pt x="803" y="18804"/>
                  <a:pt x="1635" y="20274"/>
                  <a:pt x="2698" y="21600"/>
                </a:cubicBezTo>
                <a:lnTo>
                  <a:pt x="20089" y="21600"/>
                </a:lnTo>
                <a:lnTo>
                  <a:pt x="2008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6"/>
          <p:cNvSpPr/>
          <p:nvPr/>
        </p:nvSpPr>
        <p:spPr>
          <a:xfrm rot="5400000">
            <a:off x="-1719096" y="1701972"/>
            <a:ext cx="5160553" cy="17223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374" y="0"/>
                </a:moveTo>
                <a:cubicBezTo>
                  <a:pt x="5453" y="0"/>
                  <a:pt x="4547" y="552"/>
                  <a:pt x="3686" y="1699"/>
                </a:cubicBezTo>
                <a:cubicBezTo>
                  <a:pt x="726" y="5644"/>
                  <a:pt x="0" y="15962"/>
                  <a:pt x="0" y="15962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4375"/>
                </a:lnTo>
                <a:cubicBezTo>
                  <a:pt x="20891" y="15636"/>
                  <a:pt x="20078" y="16191"/>
                  <a:pt x="19214" y="16191"/>
                </a:cubicBezTo>
                <a:cubicBezTo>
                  <a:pt x="16847" y="16191"/>
                  <a:pt x="14099" y="12038"/>
                  <a:pt x="12066" y="6896"/>
                </a:cubicBezTo>
                <a:cubicBezTo>
                  <a:pt x="10301" y="2433"/>
                  <a:pt x="8306" y="0"/>
                  <a:pt x="6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719750" y="445025"/>
            <a:ext cx="7704601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ONLY_1_1_1_1_1_1_1">
  <p:cSld name="TITLE_ONLY_1_1_1_1_1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0" y="1171300"/>
            <a:ext cx="2093080" cy="3972053"/>
          </a:xfrm>
          <a:custGeom>
            <a:avLst/>
            <a:gdLst/>
            <a:ahLst/>
            <a:cxnLst/>
            <a:rect l="l" t="t" r="r" b="b"/>
            <a:pathLst>
              <a:path w="19665" h="21600" extrusionOk="0">
                <a:moveTo>
                  <a:pt x="0" y="0"/>
                </a:moveTo>
                <a:lnTo>
                  <a:pt x="0" y="21600"/>
                </a:lnTo>
                <a:lnTo>
                  <a:pt x="18307" y="21600"/>
                </a:lnTo>
                <a:cubicBezTo>
                  <a:pt x="21600" y="14208"/>
                  <a:pt x="19060" y="5352"/>
                  <a:pt x="8977" y="1776"/>
                </a:cubicBezTo>
                <a:cubicBezTo>
                  <a:pt x="5680" y="606"/>
                  <a:pt x="2725" y="72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7"/>
          <p:cNvSpPr/>
          <p:nvPr/>
        </p:nvSpPr>
        <p:spPr>
          <a:xfrm rot="-5400000">
            <a:off x="8052775" y="-138877"/>
            <a:ext cx="952324" cy="1230051"/>
          </a:xfrm>
          <a:custGeom>
            <a:avLst/>
            <a:gdLst/>
            <a:ahLst/>
            <a:cxnLst/>
            <a:rect l="l" t="t" r="r" b="b"/>
            <a:pathLst>
              <a:path w="21550" h="21600" extrusionOk="0">
                <a:moveTo>
                  <a:pt x="21550" y="0"/>
                </a:moveTo>
                <a:cubicBezTo>
                  <a:pt x="10582" y="1938"/>
                  <a:pt x="2021" y="8809"/>
                  <a:pt x="310" y="17544"/>
                </a:cubicBezTo>
                <a:cubicBezTo>
                  <a:pt x="37" y="18933"/>
                  <a:pt x="-50" y="20297"/>
                  <a:pt x="28" y="21600"/>
                </a:cubicBezTo>
                <a:lnTo>
                  <a:pt x="21550" y="21600"/>
                </a:lnTo>
                <a:lnTo>
                  <a:pt x="21550" y="0"/>
                </a:ln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9750" y="445025"/>
            <a:ext cx="7704601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ONLY_1_1_1_1_1_1_1_1">
  <p:cSld name="TITLE_ONLY_1_1_1_1_1_1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 rot="10800000" flipH="1">
            <a:off x="8196274" y="4184174"/>
            <a:ext cx="947701" cy="9593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60" y="386"/>
                  <a:pt x="130" y="773"/>
                  <a:pt x="210" y="1161"/>
                </a:cubicBezTo>
                <a:cubicBezTo>
                  <a:pt x="2129" y="10591"/>
                  <a:pt x="8186" y="15883"/>
                  <a:pt x="13460" y="18777"/>
                </a:cubicBezTo>
                <a:cubicBezTo>
                  <a:pt x="16043" y="20193"/>
                  <a:pt x="18797" y="21131"/>
                  <a:pt x="21600" y="21600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/>
          <p:nvPr/>
        </p:nvSpPr>
        <p:spPr>
          <a:xfrm rot="-5400000">
            <a:off x="-175201" y="175199"/>
            <a:ext cx="951126" cy="6007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353" y="12069"/>
                  <a:pt x="4102" y="21600"/>
                  <a:pt x="9488" y="21600"/>
                </a:cubicBezTo>
                <a:cubicBezTo>
                  <a:pt x="10185" y="21600"/>
                  <a:pt x="10910" y="21440"/>
                  <a:pt x="11658" y="21106"/>
                </a:cubicBezTo>
                <a:cubicBezTo>
                  <a:pt x="15883" y="19217"/>
                  <a:pt x="18898" y="18120"/>
                  <a:pt x="21600" y="17603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719750" y="445025"/>
            <a:ext cx="7704601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_1_1_1_1">
  <p:cSld name="BLANK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 rot="-2253439" flipH="1">
            <a:off x="53226" y="203240"/>
            <a:ext cx="4059042" cy="3091699"/>
          </a:xfrm>
          <a:custGeom>
            <a:avLst/>
            <a:gdLst/>
            <a:ahLst/>
            <a:cxnLst/>
            <a:rect l="l" t="t" r="r" b="b"/>
            <a:pathLst>
              <a:path w="20852" h="21600" extrusionOk="0">
                <a:moveTo>
                  <a:pt x="10421" y="0"/>
                </a:moveTo>
                <a:cubicBezTo>
                  <a:pt x="9787" y="0"/>
                  <a:pt x="9185" y="82"/>
                  <a:pt x="8630" y="223"/>
                </a:cubicBezTo>
                <a:cubicBezTo>
                  <a:pt x="4491" y="1271"/>
                  <a:pt x="734" y="6042"/>
                  <a:pt x="111" y="11605"/>
                </a:cubicBezTo>
                <a:cubicBezTo>
                  <a:pt x="14" y="12486"/>
                  <a:pt x="-19" y="13361"/>
                  <a:pt x="10" y="14189"/>
                </a:cubicBezTo>
                <a:cubicBezTo>
                  <a:pt x="126" y="17633"/>
                  <a:pt x="1844" y="21600"/>
                  <a:pt x="5463" y="21600"/>
                </a:cubicBezTo>
                <a:cubicBezTo>
                  <a:pt x="6302" y="21600"/>
                  <a:pt x="7240" y="21388"/>
                  <a:pt x="8284" y="20907"/>
                </a:cubicBezTo>
                <a:cubicBezTo>
                  <a:pt x="12372" y="19029"/>
                  <a:pt x="18641" y="20126"/>
                  <a:pt x="20569" y="14189"/>
                </a:cubicBezTo>
                <a:cubicBezTo>
                  <a:pt x="21581" y="11065"/>
                  <a:pt x="19748" y="6662"/>
                  <a:pt x="17149" y="3556"/>
                </a:cubicBezTo>
                <a:cubicBezTo>
                  <a:pt x="14915" y="889"/>
                  <a:pt x="12495" y="0"/>
                  <a:pt x="1042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9"/>
          <p:cNvSpPr/>
          <p:nvPr/>
        </p:nvSpPr>
        <p:spPr>
          <a:xfrm rot="-5400000" flipH="1">
            <a:off x="7656448" y="3655916"/>
            <a:ext cx="1366916" cy="1608353"/>
          </a:xfrm>
          <a:custGeom>
            <a:avLst/>
            <a:gdLst/>
            <a:ahLst/>
            <a:cxnLst/>
            <a:rect l="l" t="t" r="r" b="b"/>
            <a:pathLst>
              <a:path w="19862" h="21600" extrusionOk="0">
                <a:moveTo>
                  <a:pt x="19862" y="0"/>
                </a:moveTo>
                <a:cubicBezTo>
                  <a:pt x="16397" y="405"/>
                  <a:pt x="14788" y="1855"/>
                  <a:pt x="13657" y="5969"/>
                </a:cubicBezTo>
                <a:cubicBezTo>
                  <a:pt x="12528" y="10083"/>
                  <a:pt x="9572" y="11330"/>
                  <a:pt x="3917" y="13859"/>
                </a:cubicBezTo>
                <a:cubicBezTo>
                  <a:pt x="-1738" y="16388"/>
                  <a:pt x="395" y="21600"/>
                  <a:pt x="395" y="21600"/>
                </a:cubicBezTo>
                <a:lnTo>
                  <a:pt x="19862" y="21600"/>
                </a:lnTo>
                <a:lnTo>
                  <a:pt x="198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674166" y="757825"/>
            <a:ext cx="5414402" cy="162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600"/>
              <a:buFont typeface="Playfair Display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719750" y="2526077"/>
            <a:ext cx="3309300" cy="12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None/>
              <a:defRPr sz="14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/>
          <p:nvPr/>
        </p:nvSpPr>
        <p:spPr>
          <a:xfrm>
            <a:off x="720024" y="3799875"/>
            <a:ext cx="2473501" cy="792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bel"/>
              <a:buNone/>
            </a:pPr>
            <a:r>
              <a:rPr lang="en-US" sz="10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lang="en-US" sz="1000" b="1" i="0" u="sng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  <a:hlinkClick r:id="rId2"/>
              </a:rPr>
              <a:t>Slidesgo</a:t>
            </a:r>
            <a:r>
              <a:rPr lang="en-US" sz="10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lang="en-US" sz="1000" b="1" i="0" u="sng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  <a:hlinkClick r:id="rId3"/>
              </a:rPr>
              <a:t>Flaticon</a:t>
            </a:r>
            <a:r>
              <a:rPr lang="en-US" sz="10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lang="en-US" sz="1000" b="1" i="0" u="sng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  <a:hlinkClick r:id="rId4"/>
              </a:rPr>
              <a:t>Freepik</a:t>
            </a:r>
            <a:r>
              <a:rPr lang="en-US" sz="1000" b="1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. </a:t>
            </a: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">
  <p:cSld name="제목">
    <p:bg>
      <p:bgPr>
        <a:solidFill>
          <a:srgbClr val="FFFFFF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450502" y="4447448"/>
            <a:ext cx="8239127" cy="238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25" tIns="17125" rIns="17125" bIns="171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452436" y="965621"/>
            <a:ext cx="8239127" cy="174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2"/>
          </p:nvPr>
        </p:nvSpPr>
        <p:spPr>
          <a:xfrm>
            <a:off x="450503" y="2708696"/>
            <a:ext cx="8239126" cy="71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>
            <a:off x="4501889" y="4918849"/>
            <a:ext cx="135535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sz="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sz="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sz="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sz="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sz="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sz="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sz="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sz="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sz="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및 내용">
  <p:cSld name="제목 및 내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layfair Display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79048" cy="265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_2">
  <p:cSld name="BLANK_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 flipH="1">
            <a:off x="127" y="1125899"/>
            <a:ext cx="9143816" cy="40175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442" y="0"/>
                </a:moveTo>
                <a:cubicBezTo>
                  <a:pt x="18297" y="0"/>
                  <a:pt x="16325" y="9537"/>
                  <a:pt x="12627" y="12123"/>
                </a:cubicBezTo>
                <a:cubicBezTo>
                  <a:pt x="11961" y="12588"/>
                  <a:pt x="11369" y="12789"/>
                  <a:pt x="10826" y="12789"/>
                </a:cubicBezTo>
                <a:cubicBezTo>
                  <a:pt x="7648" y="12789"/>
                  <a:pt x="6173" y="5903"/>
                  <a:pt x="1626" y="4976"/>
                </a:cubicBezTo>
                <a:cubicBezTo>
                  <a:pt x="1379" y="4925"/>
                  <a:pt x="1137" y="4901"/>
                  <a:pt x="903" y="4901"/>
                </a:cubicBezTo>
                <a:cubicBezTo>
                  <a:pt x="590" y="4901"/>
                  <a:pt x="289" y="4945"/>
                  <a:pt x="0" y="5028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8"/>
                </a:lnTo>
                <a:cubicBezTo>
                  <a:pt x="21547" y="3"/>
                  <a:pt x="21495" y="0"/>
                  <a:pt x="214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5987974" y="2825712"/>
            <a:ext cx="2229001" cy="670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Playfair Display"/>
              <a:buNone/>
              <a:defRPr sz="36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4912038" y="3128244"/>
            <a:ext cx="739501" cy="502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Playfair Display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ONLY_1">
  <p:cSld name="TITLE_ONLY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7381256" y="3190847"/>
            <a:ext cx="1762704" cy="1945127"/>
          </a:xfrm>
          <a:custGeom>
            <a:avLst/>
            <a:gdLst/>
            <a:ahLst/>
            <a:cxnLst/>
            <a:rect l="l" t="t" r="r" b="b"/>
            <a:pathLst>
              <a:path w="19996" h="21600" extrusionOk="0">
                <a:moveTo>
                  <a:pt x="13714" y="0"/>
                </a:moveTo>
                <a:cubicBezTo>
                  <a:pt x="5859" y="0"/>
                  <a:pt x="-1604" y="9730"/>
                  <a:pt x="301" y="21600"/>
                </a:cubicBezTo>
                <a:lnTo>
                  <a:pt x="19996" y="21600"/>
                </a:lnTo>
                <a:lnTo>
                  <a:pt x="19996" y="2286"/>
                </a:lnTo>
                <a:cubicBezTo>
                  <a:pt x="17992" y="712"/>
                  <a:pt x="15838" y="0"/>
                  <a:pt x="1371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43" y="-1"/>
            <a:ext cx="2674969" cy="96644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18908"/>
                </a:lnTo>
                <a:cubicBezTo>
                  <a:pt x="819" y="18634"/>
                  <a:pt x="1591" y="18510"/>
                  <a:pt x="2382" y="18510"/>
                </a:cubicBezTo>
                <a:cubicBezTo>
                  <a:pt x="4917" y="18510"/>
                  <a:pt x="7651" y="19779"/>
                  <a:pt x="12753" y="21416"/>
                </a:cubicBezTo>
                <a:cubicBezTo>
                  <a:pt x="13142" y="21540"/>
                  <a:pt x="13519" y="21600"/>
                  <a:pt x="13885" y="21600"/>
                </a:cubicBezTo>
                <a:cubicBezTo>
                  <a:pt x="18451" y="21600"/>
                  <a:pt x="21192" y="12156"/>
                  <a:pt x="216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9750" y="445025"/>
            <a:ext cx="7704601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rot="5400000">
            <a:off x="120666" y="3655916"/>
            <a:ext cx="1366916" cy="1608353"/>
          </a:xfrm>
          <a:custGeom>
            <a:avLst/>
            <a:gdLst/>
            <a:ahLst/>
            <a:cxnLst/>
            <a:rect l="l" t="t" r="r" b="b"/>
            <a:pathLst>
              <a:path w="19862" h="21600" extrusionOk="0">
                <a:moveTo>
                  <a:pt x="19862" y="0"/>
                </a:moveTo>
                <a:cubicBezTo>
                  <a:pt x="16397" y="405"/>
                  <a:pt x="14788" y="1855"/>
                  <a:pt x="13657" y="5969"/>
                </a:cubicBezTo>
                <a:cubicBezTo>
                  <a:pt x="12528" y="10083"/>
                  <a:pt x="9572" y="11330"/>
                  <a:pt x="3917" y="13859"/>
                </a:cubicBezTo>
                <a:cubicBezTo>
                  <a:pt x="-1738" y="16388"/>
                  <a:pt x="395" y="21600"/>
                  <a:pt x="395" y="21600"/>
                </a:cubicBezTo>
                <a:lnTo>
                  <a:pt x="19862" y="21600"/>
                </a:lnTo>
                <a:lnTo>
                  <a:pt x="198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6"/>
          <p:cNvSpPr/>
          <p:nvPr/>
        </p:nvSpPr>
        <p:spPr>
          <a:xfrm rot="10800000" flipH="1">
            <a:off x="4775429" y="-1"/>
            <a:ext cx="4368561" cy="5140176"/>
          </a:xfrm>
          <a:custGeom>
            <a:avLst/>
            <a:gdLst/>
            <a:ahLst/>
            <a:cxnLst/>
            <a:rect l="l" t="t" r="r" b="b"/>
            <a:pathLst>
              <a:path w="19862" h="21600" extrusionOk="0">
                <a:moveTo>
                  <a:pt x="19862" y="0"/>
                </a:moveTo>
                <a:cubicBezTo>
                  <a:pt x="16397" y="405"/>
                  <a:pt x="14788" y="1855"/>
                  <a:pt x="13657" y="5969"/>
                </a:cubicBezTo>
                <a:cubicBezTo>
                  <a:pt x="12528" y="10083"/>
                  <a:pt x="9572" y="11330"/>
                  <a:pt x="3917" y="13859"/>
                </a:cubicBezTo>
                <a:cubicBezTo>
                  <a:pt x="-1738" y="16388"/>
                  <a:pt x="395" y="21600"/>
                  <a:pt x="395" y="21600"/>
                </a:cubicBezTo>
                <a:lnTo>
                  <a:pt x="19862" y="21600"/>
                </a:lnTo>
                <a:lnTo>
                  <a:pt x="1986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4489450" y="767537"/>
            <a:ext cx="3934801" cy="281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600"/>
              <a:buFont typeface="Playfair Display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6404524" y="3526659"/>
            <a:ext cx="2019901" cy="79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bel"/>
              <a:buNone/>
              <a:defRPr sz="1600"/>
            </a:lvl1pPr>
            <a:lvl2pPr marL="914400" lvl="1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bel"/>
              <a:buNone/>
              <a:defRPr sz="1600"/>
            </a:lvl2pPr>
            <a:lvl3pPr marL="1371600" lvl="2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bel"/>
              <a:buNone/>
              <a:defRPr sz="1600"/>
            </a:lvl3pPr>
            <a:lvl4pPr marL="1828800" lvl="3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bel"/>
              <a:buNone/>
              <a:defRPr sz="1600"/>
            </a:lvl4pPr>
            <a:lvl5pPr marL="2286000" lvl="4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bel"/>
              <a:buNone/>
              <a:defRPr sz="16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_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3672404" y="1816374"/>
            <a:ext cx="2788098" cy="2120738"/>
          </a:xfrm>
          <a:custGeom>
            <a:avLst/>
            <a:gdLst/>
            <a:ahLst/>
            <a:cxnLst/>
            <a:rect l="l" t="t" r="r" b="b"/>
            <a:pathLst>
              <a:path w="20316" h="21600" extrusionOk="0">
                <a:moveTo>
                  <a:pt x="11394" y="0"/>
                </a:moveTo>
                <a:cubicBezTo>
                  <a:pt x="9641" y="0"/>
                  <a:pt x="7568" y="384"/>
                  <a:pt x="5122" y="1296"/>
                </a:cubicBezTo>
                <a:cubicBezTo>
                  <a:pt x="2185" y="2390"/>
                  <a:pt x="283" y="3705"/>
                  <a:pt x="30" y="7521"/>
                </a:cubicBezTo>
                <a:cubicBezTo>
                  <a:pt x="-195" y="10926"/>
                  <a:pt x="827" y="15073"/>
                  <a:pt x="3365" y="18188"/>
                </a:cubicBezTo>
                <a:cubicBezTo>
                  <a:pt x="5688" y="21041"/>
                  <a:pt x="7623" y="21600"/>
                  <a:pt x="9990" y="21600"/>
                </a:cubicBezTo>
                <a:cubicBezTo>
                  <a:pt x="10530" y="21600"/>
                  <a:pt x="11091" y="21571"/>
                  <a:pt x="11684" y="21534"/>
                </a:cubicBezTo>
                <a:cubicBezTo>
                  <a:pt x="16415" y="21232"/>
                  <a:pt x="21405" y="14906"/>
                  <a:pt x="20107" y="7521"/>
                </a:cubicBezTo>
                <a:cubicBezTo>
                  <a:pt x="19544" y="4333"/>
                  <a:pt x="17284" y="0"/>
                  <a:pt x="11394" y="0"/>
                </a:cubicBezTo>
                <a:close/>
              </a:path>
            </a:pathLst>
          </a:custGeom>
          <a:solidFill>
            <a:srgbClr val="E6B8A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7"/>
          <p:cNvSpPr/>
          <p:nvPr/>
        </p:nvSpPr>
        <p:spPr>
          <a:xfrm rot="10800000">
            <a:off x="6345416" y="1196180"/>
            <a:ext cx="759564" cy="577754"/>
          </a:xfrm>
          <a:custGeom>
            <a:avLst/>
            <a:gdLst/>
            <a:ahLst/>
            <a:cxnLst/>
            <a:rect l="l" t="t" r="r" b="b"/>
            <a:pathLst>
              <a:path w="20316" h="21600" extrusionOk="0">
                <a:moveTo>
                  <a:pt x="11394" y="0"/>
                </a:moveTo>
                <a:cubicBezTo>
                  <a:pt x="9641" y="0"/>
                  <a:pt x="7568" y="384"/>
                  <a:pt x="5122" y="1296"/>
                </a:cubicBezTo>
                <a:cubicBezTo>
                  <a:pt x="2185" y="2390"/>
                  <a:pt x="283" y="3705"/>
                  <a:pt x="30" y="7521"/>
                </a:cubicBezTo>
                <a:cubicBezTo>
                  <a:pt x="-195" y="10926"/>
                  <a:pt x="827" y="15073"/>
                  <a:pt x="3365" y="18188"/>
                </a:cubicBezTo>
                <a:cubicBezTo>
                  <a:pt x="5688" y="21041"/>
                  <a:pt x="7623" y="21600"/>
                  <a:pt x="9990" y="21600"/>
                </a:cubicBezTo>
                <a:cubicBezTo>
                  <a:pt x="10530" y="21600"/>
                  <a:pt x="11091" y="21571"/>
                  <a:pt x="11684" y="21534"/>
                </a:cubicBezTo>
                <a:cubicBezTo>
                  <a:pt x="16415" y="21232"/>
                  <a:pt x="21405" y="14906"/>
                  <a:pt x="20107" y="7521"/>
                </a:cubicBezTo>
                <a:cubicBezTo>
                  <a:pt x="19544" y="4333"/>
                  <a:pt x="17284" y="0"/>
                  <a:pt x="113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7"/>
          <p:cNvSpPr/>
          <p:nvPr/>
        </p:nvSpPr>
        <p:spPr>
          <a:xfrm rot="5400000" flipH="1">
            <a:off x="5693690" y="1695885"/>
            <a:ext cx="5146114" cy="17544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948" y="5436"/>
                  <a:pt x="2413" y="7143"/>
                  <a:pt x="5254" y="7143"/>
                </a:cubicBezTo>
                <a:cubicBezTo>
                  <a:pt x="5896" y="7143"/>
                  <a:pt x="6608" y="7056"/>
                  <a:pt x="7400" y="6905"/>
                </a:cubicBezTo>
                <a:cubicBezTo>
                  <a:pt x="7556" y="6875"/>
                  <a:pt x="7710" y="6861"/>
                  <a:pt x="7861" y="6861"/>
                </a:cubicBezTo>
                <a:cubicBezTo>
                  <a:pt x="10875" y="6861"/>
                  <a:pt x="13141" y="12558"/>
                  <a:pt x="14973" y="17569"/>
                </a:cubicBezTo>
                <a:cubicBezTo>
                  <a:pt x="15968" y="20292"/>
                  <a:pt x="17106" y="21600"/>
                  <a:pt x="18192" y="21600"/>
                </a:cubicBezTo>
                <a:cubicBezTo>
                  <a:pt x="19526" y="21600"/>
                  <a:pt x="20782" y="19627"/>
                  <a:pt x="21600" y="15879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7"/>
          <p:cNvSpPr/>
          <p:nvPr/>
        </p:nvSpPr>
        <p:spPr>
          <a:xfrm rot="10800000" flipH="1">
            <a:off x="91" y="3098938"/>
            <a:ext cx="5659059" cy="20445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18908"/>
                </a:lnTo>
                <a:cubicBezTo>
                  <a:pt x="819" y="18634"/>
                  <a:pt x="1591" y="18510"/>
                  <a:pt x="2382" y="18510"/>
                </a:cubicBezTo>
                <a:cubicBezTo>
                  <a:pt x="4917" y="18510"/>
                  <a:pt x="7651" y="19779"/>
                  <a:pt x="12753" y="21416"/>
                </a:cubicBezTo>
                <a:cubicBezTo>
                  <a:pt x="13142" y="21540"/>
                  <a:pt x="13519" y="21600"/>
                  <a:pt x="13885" y="21600"/>
                </a:cubicBezTo>
                <a:cubicBezTo>
                  <a:pt x="18451" y="21600"/>
                  <a:pt x="21192" y="12156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719775" y="1518199"/>
            <a:ext cx="6634200" cy="1820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layfair Display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719750" y="3556449"/>
            <a:ext cx="2768101" cy="469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None/>
              <a:defRPr sz="1400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None/>
              <a:defRPr sz="14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>
  <p:cSld name="TITLE_AND_BODY 2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719750" y="445025"/>
            <a:ext cx="7704601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719750" y="1152475"/>
            <a:ext cx="7704601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719750" y="445025"/>
            <a:ext cx="7704601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7623589" y="-1"/>
            <a:ext cx="1520374" cy="9602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353" y="12069"/>
                  <a:pt x="4102" y="21600"/>
                  <a:pt x="9488" y="21600"/>
                </a:cubicBezTo>
                <a:cubicBezTo>
                  <a:pt x="10185" y="21600"/>
                  <a:pt x="10910" y="21440"/>
                  <a:pt x="11658" y="21106"/>
                </a:cubicBezTo>
                <a:cubicBezTo>
                  <a:pt x="15883" y="19217"/>
                  <a:pt x="18898" y="18120"/>
                  <a:pt x="21600" y="17603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_TITLE_AND_DESCRIPTION">
  <p:cSld name="SECTION_TITLE_AND_DESCRIPTION">
    <p:bg>
      <p:bgPr>
        <a:solidFill>
          <a:schemeClr val="accen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 rot="5400000" flipH="1">
            <a:off x="5693690" y="1695885"/>
            <a:ext cx="5146114" cy="17544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948" y="5436"/>
                  <a:pt x="2413" y="7143"/>
                  <a:pt x="5254" y="7143"/>
                </a:cubicBezTo>
                <a:cubicBezTo>
                  <a:pt x="5896" y="7143"/>
                  <a:pt x="6608" y="7056"/>
                  <a:pt x="7400" y="6905"/>
                </a:cubicBezTo>
                <a:cubicBezTo>
                  <a:pt x="7556" y="6875"/>
                  <a:pt x="7710" y="6861"/>
                  <a:pt x="7861" y="6861"/>
                </a:cubicBezTo>
                <a:cubicBezTo>
                  <a:pt x="10875" y="6861"/>
                  <a:pt x="13141" y="12558"/>
                  <a:pt x="14973" y="17569"/>
                </a:cubicBezTo>
                <a:cubicBezTo>
                  <a:pt x="15968" y="20292"/>
                  <a:pt x="17106" y="21600"/>
                  <a:pt x="18192" y="21600"/>
                </a:cubicBezTo>
                <a:cubicBezTo>
                  <a:pt x="19526" y="21600"/>
                  <a:pt x="20782" y="19627"/>
                  <a:pt x="21600" y="15879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0"/>
          <p:cNvSpPr/>
          <p:nvPr/>
        </p:nvSpPr>
        <p:spPr>
          <a:xfrm flipH="1">
            <a:off x="19" y="-1"/>
            <a:ext cx="4212026" cy="51434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575" y="0"/>
                </a:moveTo>
                <a:cubicBezTo>
                  <a:pt x="13650" y="4015"/>
                  <a:pt x="13332" y="8633"/>
                  <a:pt x="8726" y="12597"/>
                </a:cubicBezTo>
                <a:cubicBezTo>
                  <a:pt x="4903" y="15886"/>
                  <a:pt x="1932" y="17756"/>
                  <a:pt x="0" y="21600"/>
                </a:cubicBez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0"/>
          <p:cNvSpPr/>
          <p:nvPr/>
        </p:nvSpPr>
        <p:spPr>
          <a:xfrm rot="10800000">
            <a:off x="6345416" y="1196180"/>
            <a:ext cx="759564" cy="577754"/>
          </a:xfrm>
          <a:custGeom>
            <a:avLst/>
            <a:gdLst/>
            <a:ahLst/>
            <a:cxnLst/>
            <a:rect l="l" t="t" r="r" b="b"/>
            <a:pathLst>
              <a:path w="20316" h="21600" extrusionOk="0">
                <a:moveTo>
                  <a:pt x="11394" y="0"/>
                </a:moveTo>
                <a:cubicBezTo>
                  <a:pt x="9641" y="0"/>
                  <a:pt x="7568" y="384"/>
                  <a:pt x="5122" y="1296"/>
                </a:cubicBezTo>
                <a:cubicBezTo>
                  <a:pt x="2185" y="2390"/>
                  <a:pt x="283" y="3705"/>
                  <a:pt x="30" y="7521"/>
                </a:cubicBezTo>
                <a:cubicBezTo>
                  <a:pt x="-195" y="10926"/>
                  <a:pt x="827" y="15073"/>
                  <a:pt x="3365" y="18188"/>
                </a:cubicBezTo>
                <a:cubicBezTo>
                  <a:pt x="5688" y="21041"/>
                  <a:pt x="7623" y="21600"/>
                  <a:pt x="9990" y="21600"/>
                </a:cubicBezTo>
                <a:cubicBezTo>
                  <a:pt x="10530" y="21600"/>
                  <a:pt x="11091" y="21571"/>
                  <a:pt x="11684" y="21534"/>
                </a:cubicBezTo>
                <a:cubicBezTo>
                  <a:pt x="16415" y="21232"/>
                  <a:pt x="21405" y="14906"/>
                  <a:pt x="20107" y="7521"/>
                </a:cubicBezTo>
                <a:cubicBezTo>
                  <a:pt x="19544" y="4333"/>
                  <a:pt x="17284" y="0"/>
                  <a:pt x="113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4654150" y="1524361"/>
            <a:ext cx="3770101" cy="1820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layfair Display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5656150" y="3556449"/>
            <a:ext cx="2768101" cy="469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None/>
              <a:defRPr sz="1400"/>
            </a:lvl1pPr>
            <a:lvl2pPr marL="914400" lvl="1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None/>
              <a:defRPr sz="1400"/>
            </a:lvl2pPr>
            <a:lvl3pPr marL="1371600" lvl="2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None/>
              <a:defRPr sz="1400"/>
            </a:lvl3pPr>
            <a:lvl4pPr marL="1828800" lvl="3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None/>
              <a:defRPr sz="1400"/>
            </a:lvl4pPr>
            <a:lvl5pPr marL="2286000" lvl="4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bel"/>
              <a:buNone/>
              <a:defRPr sz="14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3672404" y="1816374"/>
            <a:ext cx="2788098" cy="2120738"/>
          </a:xfrm>
          <a:custGeom>
            <a:avLst/>
            <a:gdLst/>
            <a:ahLst/>
            <a:cxnLst/>
            <a:rect l="l" t="t" r="r" b="b"/>
            <a:pathLst>
              <a:path w="20316" h="21600" extrusionOk="0">
                <a:moveTo>
                  <a:pt x="11394" y="0"/>
                </a:moveTo>
                <a:cubicBezTo>
                  <a:pt x="9641" y="0"/>
                  <a:pt x="7568" y="384"/>
                  <a:pt x="5122" y="1296"/>
                </a:cubicBezTo>
                <a:cubicBezTo>
                  <a:pt x="2185" y="2390"/>
                  <a:pt x="283" y="3705"/>
                  <a:pt x="30" y="7521"/>
                </a:cubicBezTo>
                <a:cubicBezTo>
                  <a:pt x="-195" y="10926"/>
                  <a:pt x="827" y="15073"/>
                  <a:pt x="3365" y="18188"/>
                </a:cubicBezTo>
                <a:cubicBezTo>
                  <a:pt x="5688" y="21041"/>
                  <a:pt x="7623" y="21600"/>
                  <a:pt x="9990" y="21600"/>
                </a:cubicBezTo>
                <a:cubicBezTo>
                  <a:pt x="10530" y="21600"/>
                  <a:pt x="11091" y="21571"/>
                  <a:pt x="11684" y="21534"/>
                </a:cubicBezTo>
                <a:cubicBezTo>
                  <a:pt x="16415" y="21232"/>
                  <a:pt x="21405" y="14906"/>
                  <a:pt x="20107" y="7521"/>
                </a:cubicBezTo>
                <a:cubicBezTo>
                  <a:pt x="19544" y="4333"/>
                  <a:pt x="17284" y="0"/>
                  <a:pt x="113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56" y="1125921"/>
            <a:ext cx="9143816" cy="40175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442" y="0"/>
                </a:moveTo>
                <a:cubicBezTo>
                  <a:pt x="18297" y="0"/>
                  <a:pt x="16325" y="9537"/>
                  <a:pt x="12627" y="12123"/>
                </a:cubicBezTo>
                <a:cubicBezTo>
                  <a:pt x="11961" y="12588"/>
                  <a:pt x="11369" y="12789"/>
                  <a:pt x="10826" y="12789"/>
                </a:cubicBezTo>
                <a:cubicBezTo>
                  <a:pt x="7648" y="12789"/>
                  <a:pt x="6173" y="5903"/>
                  <a:pt x="1626" y="4976"/>
                </a:cubicBezTo>
                <a:cubicBezTo>
                  <a:pt x="1379" y="4925"/>
                  <a:pt x="1137" y="4901"/>
                  <a:pt x="903" y="4901"/>
                </a:cubicBezTo>
                <a:cubicBezTo>
                  <a:pt x="590" y="4901"/>
                  <a:pt x="289" y="4945"/>
                  <a:pt x="0" y="5028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8"/>
                </a:lnTo>
                <a:cubicBezTo>
                  <a:pt x="21547" y="3"/>
                  <a:pt x="21495" y="0"/>
                  <a:pt x="214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0" y="-3184"/>
            <a:ext cx="6623992" cy="5271062"/>
          </a:xfrm>
          <a:custGeom>
            <a:avLst/>
            <a:gdLst/>
            <a:ahLst/>
            <a:cxnLst/>
            <a:rect l="l" t="t" r="r" b="b"/>
            <a:pathLst>
              <a:path w="20918" h="21600" extrusionOk="0">
                <a:moveTo>
                  <a:pt x="0" y="0"/>
                </a:moveTo>
                <a:lnTo>
                  <a:pt x="0" y="21251"/>
                </a:lnTo>
                <a:cubicBezTo>
                  <a:pt x="1059" y="21484"/>
                  <a:pt x="2127" y="21600"/>
                  <a:pt x="3192" y="21600"/>
                </a:cubicBezTo>
                <a:cubicBezTo>
                  <a:pt x="7915" y="21600"/>
                  <a:pt x="12581" y="19316"/>
                  <a:pt x="16141" y="14853"/>
                </a:cubicBezTo>
                <a:cubicBezTo>
                  <a:pt x="19859" y="10192"/>
                  <a:pt x="21600" y="4172"/>
                  <a:pt x="2067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719750" y="445025"/>
            <a:ext cx="7704601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layfair Display"/>
              <a:buNone/>
              <a:defRPr sz="1800" b="0" i="0" u="none" strike="noStrike" cap="none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layfair Display"/>
              <a:buNone/>
              <a:defRPr sz="1800" b="0" i="0" u="none" strike="noStrike" cap="none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layfair Display"/>
              <a:buNone/>
              <a:defRPr sz="1800" b="0" i="0" u="none" strike="noStrike" cap="none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layfair Display"/>
              <a:buNone/>
              <a:defRPr sz="1800" b="0" i="0" u="none" strike="noStrike" cap="none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layfair Display"/>
              <a:buNone/>
              <a:defRPr sz="1800" b="0" i="0" u="none" strike="noStrike" cap="none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layfair Display"/>
              <a:buNone/>
              <a:defRPr sz="1800" b="0" i="0" u="none" strike="noStrike" cap="none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layfair Display"/>
              <a:buNone/>
              <a:defRPr sz="1800" b="0" i="0" u="none" strike="noStrike" cap="none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layfair Display"/>
              <a:buNone/>
              <a:defRPr sz="1800" b="0" i="0" u="none" strike="noStrike" cap="none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layfair Display"/>
              <a:buNone/>
              <a:defRPr sz="1800" b="0" i="0" u="none" strike="noStrike" cap="none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719750" y="1152475"/>
            <a:ext cx="7704601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200"/>
              <a:buFont typeface="Helvetica Neue"/>
              <a:buChar char="●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200"/>
              <a:buFont typeface="Helvetica Neue"/>
              <a:buChar char="○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200"/>
              <a:buFont typeface="Helvetica Neue"/>
              <a:buChar char="■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200"/>
              <a:buFont typeface="Helvetica Neue"/>
              <a:buChar char="●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200"/>
              <a:buFont typeface="Helvetica Neue"/>
              <a:buChar char="○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200"/>
              <a:buFont typeface="Helvetica Neue"/>
              <a:buChar char="■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200"/>
              <a:buFont typeface="Helvetica Neue"/>
              <a:buChar char="●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200"/>
              <a:buFont typeface="Helvetica Neue"/>
              <a:buChar char="○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200"/>
              <a:buFont typeface="Helvetica Neue"/>
              <a:buChar char="■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99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560974" y="2190750"/>
            <a:ext cx="2612887" cy="76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rial"/>
              <a:buNone/>
            </a:pPr>
            <a:r>
              <a:rPr lang="en-US" sz="2100" b="1" i="0" u="none" strike="noStrike" cap="none" dirty="0" err="1">
                <a:solidFill>
                  <a:schemeClr val="accent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반려견</a:t>
            </a:r>
            <a:r>
              <a:rPr lang="en-US" sz="2100" b="1" i="0" u="none" strike="noStrike" cap="none" dirty="0">
                <a:solidFill>
                  <a:schemeClr val="accent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sz="2100" b="1" i="0" u="none" strike="noStrike" cap="none" dirty="0" err="1">
                <a:solidFill>
                  <a:schemeClr val="accent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쇼핑몰</a:t>
            </a:r>
            <a:r>
              <a:rPr lang="en-US" sz="2100" b="1" i="0" u="none" strike="noStrike" cap="none" dirty="0">
                <a:solidFill>
                  <a:schemeClr val="accent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sz="2100" b="1" i="0" u="none" strike="noStrike" cap="none" dirty="0">
              <a:solidFill>
                <a:schemeClr val="accent3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rial"/>
              <a:buNone/>
            </a:pPr>
            <a:r>
              <a:rPr lang="en-US" sz="2100" b="1" i="0" u="none" strike="noStrike" cap="none" dirty="0" err="1">
                <a:solidFill>
                  <a:schemeClr val="accent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고객</a:t>
            </a:r>
            <a:r>
              <a:rPr lang="en-US" sz="2100" b="1" i="0" u="none" strike="noStrike" cap="none" dirty="0">
                <a:solidFill>
                  <a:schemeClr val="accent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sz="2100" b="1" i="0" u="none" strike="noStrike" cap="none" dirty="0" err="1">
                <a:solidFill>
                  <a:schemeClr val="accent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행동패턴</a:t>
            </a:r>
            <a:r>
              <a:rPr lang="en-US" sz="2100" b="1" i="0" u="none" strike="noStrike" cap="none" dirty="0">
                <a:solidFill>
                  <a:schemeClr val="accent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sz="2100" b="1" i="0" u="none" strike="noStrike" cap="none" dirty="0" err="1">
                <a:solidFill>
                  <a:schemeClr val="accent3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분석</a:t>
            </a:r>
            <a:endParaRPr dirty="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17" name="Google Shape;117;p21"/>
          <p:cNvSpPr/>
          <p:nvPr/>
        </p:nvSpPr>
        <p:spPr>
          <a:xfrm>
            <a:off x="5932052" y="2233318"/>
            <a:ext cx="4032388" cy="4265355"/>
          </a:xfrm>
          <a:prstGeom prst="ellipse">
            <a:avLst/>
          </a:prstGeom>
          <a:noFill/>
          <a:ln w="9525" cap="flat" cmpd="sng">
            <a:solidFill>
              <a:srgbClr val="E9C7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6979444" y="4193381"/>
            <a:ext cx="2017181" cy="95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1000"/>
              <a:buFont typeface="Arial"/>
              <a:buNone/>
            </a:pPr>
            <a:r>
              <a:rPr lang="en-US" sz="1000" b="1">
                <a:solidFill>
                  <a:srgbClr val="E9C77D"/>
                </a:solidFill>
              </a:rPr>
              <a:t>팀원</a:t>
            </a:r>
            <a:r>
              <a:rPr lang="en-US" sz="1000" b="1" i="0" u="none" strike="noStrike" cap="none">
                <a:solidFill>
                  <a:srgbClr val="E9C77D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endParaRPr sz="1000" b="1">
              <a:solidFill>
                <a:srgbClr val="E9C77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1000"/>
              <a:buFont typeface="Arial"/>
              <a:buNone/>
            </a:pPr>
            <a:endParaRPr sz="600" b="1">
              <a:solidFill>
                <a:srgbClr val="E9C77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E9C77D"/>
                </a:solidFill>
              </a:rPr>
              <a:t>박지영 변규섭 송혜리 오수빈</a:t>
            </a:r>
            <a:endParaRPr sz="1000">
              <a:solidFill>
                <a:srgbClr val="E9C77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E9C77D"/>
                </a:solidFill>
              </a:rPr>
              <a:t>이호성 최준원 홍석원</a:t>
            </a:r>
            <a:r>
              <a:rPr lang="en-US" sz="1100" b="1" i="0" u="none" strike="noStrike" cap="none">
                <a:solidFill>
                  <a:srgbClr val="E9C77D"/>
                </a:solidFill>
                <a:latin typeface="Arial"/>
                <a:ea typeface="Arial"/>
                <a:cs typeface="Arial"/>
                <a:sym typeface="Arial"/>
              </a:rPr>
              <a:t>                     </a:t>
            </a:r>
            <a:endParaRPr/>
          </a:p>
        </p:txBody>
      </p:sp>
      <p:sp>
        <p:nvSpPr>
          <p:cNvPr id="119" name="Google Shape;119;p21"/>
          <p:cNvSpPr/>
          <p:nvPr/>
        </p:nvSpPr>
        <p:spPr>
          <a:xfrm>
            <a:off x="-410498" y="2190750"/>
            <a:ext cx="816716" cy="762001"/>
          </a:xfrm>
          <a:prstGeom prst="ellipse">
            <a:avLst/>
          </a:prstGeom>
          <a:solidFill>
            <a:srgbClr val="E9C77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4624163" y="-1874661"/>
            <a:ext cx="4856567" cy="5137151"/>
          </a:xfrm>
          <a:prstGeom prst="ellipse">
            <a:avLst/>
          </a:prstGeom>
          <a:noFill/>
          <a:ln w="9525" cap="flat" cmpd="sng">
            <a:solidFill>
              <a:srgbClr val="E9C7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" name="Google Shape;121;p21"/>
          <p:cNvCxnSpPr/>
          <p:nvPr/>
        </p:nvCxnSpPr>
        <p:spPr>
          <a:xfrm>
            <a:off x="600608" y="3299246"/>
            <a:ext cx="226320" cy="1"/>
          </a:xfrm>
          <a:prstGeom prst="straightConnector1">
            <a:avLst/>
          </a:prstGeom>
          <a:noFill/>
          <a:ln w="63500" cap="flat" cmpd="sng">
            <a:solidFill>
              <a:srgbClr val="E8C67C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2" name="Google Shape;122;p21"/>
          <p:cNvSpPr txBox="1"/>
          <p:nvPr/>
        </p:nvSpPr>
        <p:spPr>
          <a:xfrm>
            <a:off x="249348" y="266048"/>
            <a:ext cx="2612887" cy="276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E9C77D"/>
                </a:solidFill>
                <a:latin typeface="Arial"/>
                <a:ea typeface="Arial"/>
                <a:cs typeface="Arial"/>
                <a:sym typeface="Arial"/>
              </a:rPr>
              <a:t>Team 2</a:t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543167" y="3427510"/>
            <a:ext cx="3027426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E9C77D"/>
                </a:solidFill>
                <a:latin typeface="Arial"/>
                <a:ea typeface="Arial"/>
                <a:cs typeface="Arial"/>
                <a:sym typeface="Arial"/>
              </a:rPr>
              <a:t>저희 팀에서 개발한 반려견 쇼핑몰 웹사이트의 로그데이터를 이용해 고객</a:t>
            </a:r>
            <a:r>
              <a:rPr lang="en-US" sz="900">
                <a:solidFill>
                  <a:srgbClr val="E9C77D"/>
                </a:solidFill>
              </a:rPr>
              <a:t>의</a:t>
            </a:r>
            <a:r>
              <a:rPr lang="en-US" sz="900" b="0" i="0" u="none" strike="noStrike" cap="none">
                <a:solidFill>
                  <a:srgbClr val="E9C77D"/>
                </a:solidFill>
                <a:latin typeface="Arial"/>
                <a:ea typeface="Arial"/>
                <a:cs typeface="Arial"/>
                <a:sym typeface="Arial"/>
              </a:rPr>
              <a:t> 행동패턴을 분석하여 타켓팅을 합니다. 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E9C77D"/>
                </a:solidFill>
                <a:latin typeface="Arial"/>
                <a:ea typeface="Arial"/>
                <a:cs typeface="Arial"/>
                <a:sym typeface="Arial"/>
              </a:rPr>
              <a:t>또한 반려견의 견종 및 나이에 맞는 제품을 추천합니다.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" name="Google Shape;198;p30"/>
          <p:cNvCxnSpPr/>
          <p:nvPr/>
        </p:nvCxnSpPr>
        <p:spPr>
          <a:xfrm>
            <a:off x="8" y="31134"/>
            <a:ext cx="1833600" cy="0"/>
          </a:xfrm>
          <a:prstGeom prst="straightConnector1">
            <a:avLst/>
          </a:prstGeom>
          <a:noFill/>
          <a:ln w="114300" cap="flat" cmpd="sng">
            <a:solidFill>
              <a:srgbClr val="E8C67C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99" name="Google Shape;199;p30"/>
          <p:cNvSpPr txBox="1"/>
          <p:nvPr/>
        </p:nvSpPr>
        <p:spPr>
          <a:xfrm>
            <a:off x="249700" y="321825"/>
            <a:ext cx="11607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1300"/>
              <a:buFont typeface="Arial"/>
              <a:buNone/>
            </a:pPr>
            <a:r>
              <a:rPr lang="en-US" sz="1300" b="1">
                <a:latin typeface="Nanum Myeongjo"/>
                <a:ea typeface="Nanum Myeongjo"/>
                <a:cs typeface="Nanum Myeongjo"/>
                <a:sym typeface="Nanum Myeongjo"/>
              </a:rPr>
              <a:t>데이터 수집</a:t>
            </a:r>
            <a:endParaRPr sz="1300"/>
          </a:p>
        </p:txBody>
      </p:sp>
      <p:cxnSp>
        <p:nvCxnSpPr>
          <p:cNvPr id="200" name="Google Shape;200;p30"/>
          <p:cNvCxnSpPr/>
          <p:nvPr/>
        </p:nvCxnSpPr>
        <p:spPr>
          <a:xfrm flipH="1">
            <a:off x="1304500" y="455300"/>
            <a:ext cx="150300" cy="2604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42" y="1139875"/>
            <a:ext cx="7080084" cy="350084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/>
        </p:nvSpPr>
        <p:spPr>
          <a:xfrm>
            <a:off x="7581000" y="1177501"/>
            <a:ext cx="14835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900"/>
              <a:buFont typeface="Arial"/>
              <a:buNone/>
            </a:pPr>
            <a:r>
              <a:rPr lang="en-US" sz="1100" b="1" u="sng" dirty="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영양제</a:t>
            </a:r>
            <a:r>
              <a:rPr lang="en-US" sz="1100" b="1" u="sng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100" b="1" u="sng" dirty="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데이터</a:t>
            </a:r>
            <a:r>
              <a:rPr lang="en-US" sz="1100" b="1" u="sng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100" b="1" u="sng" dirty="0">
              <a:solidFill>
                <a:srgbClr val="434343"/>
              </a:solidFill>
            </a:endParaRPr>
          </a:p>
        </p:txBody>
      </p:sp>
      <p:sp>
        <p:nvSpPr>
          <p:cNvPr id="203" name="Google Shape;203;p30"/>
          <p:cNvSpPr txBox="1"/>
          <p:nvPr/>
        </p:nvSpPr>
        <p:spPr>
          <a:xfrm>
            <a:off x="6210173" y="2427838"/>
            <a:ext cx="16425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900"/>
              <a:buFont typeface="Arial"/>
              <a:buNone/>
            </a:pPr>
            <a:r>
              <a:rPr lang="en-US" sz="1100" b="1" u="sng" dirty="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사료</a:t>
            </a:r>
            <a:r>
              <a:rPr lang="en-US" sz="1100" b="1" u="sng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100" b="1" u="sng" dirty="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데이터</a:t>
            </a:r>
            <a:r>
              <a:rPr lang="en-US" sz="1100" b="1" u="sng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100" b="1" u="sng" dirty="0">
              <a:solidFill>
                <a:srgbClr val="434343"/>
              </a:solidFill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7313423" y="3726350"/>
            <a:ext cx="16425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900"/>
              <a:buFont typeface="Arial"/>
              <a:buNone/>
            </a:pPr>
            <a:r>
              <a:rPr lang="en-US" sz="1100" b="1" u="sng" dirty="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간식</a:t>
            </a:r>
            <a:r>
              <a:rPr lang="en-US" sz="1100" b="1" u="sng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100" b="1" u="sng" dirty="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데이터</a:t>
            </a:r>
            <a:r>
              <a:rPr lang="en-US" sz="1100" b="1" u="sng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100" b="1" u="sng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00" y="1863537"/>
            <a:ext cx="8116249" cy="2168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31"/>
          <p:cNvCxnSpPr/>
          <p:nvPr/>
        </p:nvCxnSpPr>
        <p:spPr>
          <a:xfrm>
            <a:off x="8" y="31134"/>
            <a:ext cx="1833600" cy="0"/>
          </a:xfrm>
          <a:prstGeom prst="straightConnector1">
            <a:avLst/>
          </a:prstGeom>
          <a:noFill/>
          <a:ln w="114300" cap="flat" cmpd="sng">
            <a:solidFill>
              <a:srgbClr val="E8C67C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11" name="Google Shape;211;p31"/>
          <p:cNvSpPr txBox="1"/>
          <p:nvPr/>
        </p:nvSpPr>
        <p:spPr>
          <a:xfrm>
            <a:off x="249700" y="321825"/>
            <a:ext cx="11607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1300"/>
              <a:buFont typeface="Arial"/>
              <a:buNone/>
            </a:pPr>
            <a:r>
              <a:rPr lang="en-US" sz="1300" b="1">
                <a:latin typeface="Nanum Myeongjo"/>
                <a:ea typeface="Nanum Myeongjo"/>
                <a:cs typeface="Nanum Myeongjo"/>
                <a:sym typeface="Nanum Myeongjo"/>
              </a:rPr>
              <a:t>데이터 수집</a:t>
            </a:r>
            <a:endParaRPr sz="1300"/>
          </a:p>
        </p:txBody>
      </p:sp>
      <p:cxnSp>
        <p:nvCxnSpPr>
          <p:cNvPr id="212" name="Google Shape;212;p31"/>
          <p:cNvCxnSpPr/>
          <p:nvPr/>
        </p:nvCxnSpPr>
        <p:spPr>
          <a:xfrm flipH="1">
            <a:off x="1304500" y="455300"/>
            <a:ext cx="150300" cy="2604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" name="Google Shape;213;p31"/>
          <p:cNvSpPr txBox="1"/>
          <p:nvPr/>
        </p:nvSpPr>
        <p:spPr>
          <a:xfrm>
            <a:off x="1935001" y="1264238"/>
            <a:ext cx="5880262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900"/>
              <a:buFont typeface="Arial"/>
              <a:buNone/>
            </a:pPr>
            <a:r>
              <a:rPr lang="en-US" sz="1200" dirty="0" err="1">
                <a:latin typeface="Helvetica Neue"/>
                <a:ea typeface="Helvetica Neue"/>
                <a:cs typeface="Helvetica Neue"/>
                <a:sym typeface="Helvetica Neue"/>
              </a:rPr>
              <a:t>구매내역</a:t>
            </a:r>
            <a:r>
              <a:rPr lang="en-US" sz="1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200" dirty="0" err="1">
                <a:latin typeface="Helvetica Neue"/>
                <a:ea typeface="Helvetica Neue"/>
                <a:cs typeface="Helvetica Neue"/>
                <a:sym typeface="Helvetica Neue"/>
              </a:rPr>
              <a:t>정보가</a:t>
            </a:r>
            <a:r>
              <a:rPr lang="en-US" sz="1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200" dirty="0" err="1">
                <a:latin typeface="Helvetica Neue"/>
                <a:ea typeface="Helvetica Neue"/>
                <a:cs typeface="Helvetica Neue"/>
                <a:sym typeface="Helvetica Neue"/>
              </a:rPr>
              <a:t>필요하여</a:t>
            </a:r>
            <a:r>
              <a:rPr lang="en-US" sz="1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200" dirty="0" err="1">
                <a:latin typeface="Helvetica Neue"/>
                <a:ea typeface="Helvetica Neue"/>
                <a:cs typeface="Helvetica Neue"/>
                <a:sym typeface="Helvetica Neue"/>
              </a:rPr>
              <a:t>쇼핑몰</a:t>
            </a:r>
            <a:r>
              <a:rPr lang="en-US" sz="1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200" dirty="0" err="1">
                <a:latin typeface="Helvetica Neue"/>
                <a:ea typeface="Helvetica Neue"/>
                <a:cs typeface="Helvetica Neue"/>
                <a:sym typeface="Helvetica Neue"/>
              </a:rPr>
              <a:t>로그데이터</a:t>
            </a:r>
            <a:r>
              <a:rPr lang="en-US" sz="1200" dirty="0">
                <a:latin typeface="Helvetica Neue"/>
                <a:ea typeface="Helvetica Neue"/>
                <a:cs typeface="Helvetica Neue"/>
                <a:sym typeface="Helvetica Neue"/>
              </a:rPr>
              <a:t> 15,000건을 </a:t>
            </a:r>
            <a:r>
              <a:rPr lang="en-US" sz="1200" dirty="0" err="1">
                <a:latin typeface="Helvetica Neue"/>
                <a:ea typeface="Helvetica Neue"/>
                <a:cs typeface="Helvetica Neue"/>
                <a:sym typeface="Helvetica Neue"/>
              </a:rPr>
              <a:t>최종</a:t>
            </a:r>
            <a:r>
              <a:rPr lang="en-US" sz="1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200" dirty="0" err="1">
                <a:latin typeface="Helvetica Neue"/>
                <a:ea typeface="Helvetica Neue"/>
                <a:cs typeface="Helvetica Neue"/>
                <a:sym typeface="Helvetica Neue"/>
              </a:rPr>
              <a:t>분석</a:t>
            </a:r>
            <a:r>
              <a:rPr lang="en-US" sz="1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200" dirty="0" err="1">
                <a:latin typeface="Helvetica Neue"/>
                <a:ea typeface="Helvetica Neue"/>
                <a:cs typeface="Helvetica Neue"/>
                <a:sym typeface="Helvetica Neue"/>
              </a:rPr>
              <a:t>데이터로</a:t>
            </a:r>
            <a:r>
              <a:rPr lang="en-US" sz="12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ko-KR" altLang="en-US" sz="1200" dirty="0">
                <a:latin typeface="Helvetica Neue"/>
                <a:ea typeface="Helvetica Neue"/>
                <a:cs typeface="Helvetica Neue"/>
                <a:sym typeface="Helvetica Neue"/>
              </a:rPr>
              <a:t>선정</a:t>
            </a:r>
            <a:endParaRPr sz="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32"/>
          <p:cNvCxnSpPr/>
          <p:nvPr/>
        </p:nvCxnSpPr>
        <p:spPr>
          <a:xfrm>
            <a:off x="8" y="31134"/>
            <a:ext cx="1833600" cy="0"/>
          </a:xfrm>
          <a:prstGeom prst="straightConnector1">
            <a:avLst/>
          </a:prstGeom>
          <a:noFill/>
          <a:ln w="114300" cap="flat" cmpd="sng">
            <a:solidFill>
              <a:srgbClr val="E8C67C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19" name="Google Shape;219;p32"/>
          <p:cNvSpPr txBox="1"/>
          <p:nvPr/>
        </p:nvSpPr>
        <p:spPr>
          <a:xfrm>
            <a:off x="249700" y="321825"/>
            <a:ext cx="11607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1300"/>
              <a:buFont typeface="Arial"/>
              <a:buNone/>
            </a:pPr>
            <a:r>
              <a:rPr lang="en-US" sz="1300" b="1">
                <a:latin typeface="Nanum Myeongjo"/>
                <a:ea typeface="Nanum Myeongjo"/>
                <a:cs typeface="Nanum Myeongjo"/>
                <a:sym typeface="Nanum Myeongjo"/>
              </a:rPr>
              <a:t>데이터 분석</a:t>
            </a:r>
            <a:endParaRPr sz="1300"/>
          </a:p>
        </p:txBody>
      </p:sp>
      <p:cxnSp>
        <p:nvCxnSpPr>
          <p:cNvPr id="220" name="Google Shape;220;p32"/>
          <p:cNvCxnSpPr/>
          <p:nvPr/>
        </p:nvCxnSpPr>
        <p:spPr>
          <a:xfrm flipH="1">
            <a:off x="1304500" y="455300"/>
            <a:ext cx="150300" cy="2604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2"/>
          <p:cNvSpPr txBox="1"/>
          <p:nvPr/>
        </p:nvSpPr>
        <p:spPr>
          <a:xfrm>
            <a:off x="1681151" y="512200"/>
            <a:ext cx="25314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900"/>
              <a:buFont typeface="Arial"/>
              <a:buNone/>
            </a:pPr>
            <a:r>
              <a:rPr lang="en-US" sz="1200" b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1) 직업에 따른 접속 시간대 분석</a:t>
            </a:r>
            <a:endParaRPr sz="800" b="1">
              <a:solidFill>
                <a:srgbClr val="434343"/>
              </a:solidFill>
            </a:endParaRPr>
          </a:p>
        </p:txBody>
      </p:sp>
      <p:pic>
        <p:nvPicPr>
          <p:cNvPr id="222" name="Google Shape;222;p32" descr="KakaoTalk_20201122_19113871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2975" y="1062550"/>
            <a:ext cx="5778049" cy="36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/>
          <p:nvPr/>
        </p:nvSpPr>
        <p:spPr>
          <a:xfrm>
            <a:off x="4466475" y="2961975"/>
            <a:ext cx="260400" cy="260400"/>
          </a:xfrm>
          <a:prstGeom prst="ellipse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2"/>
          <p:cNvSpPr/>
          <p:nvPr/>
        </p:nvSpPr>
        <p:spPr>
          <a:xfrm>
            <a:off x="4308575" y="1675700"/>
            <a:ext cx="372300" cy="372300"/>
          </a:xfrm>
          <a:prstGeom prst="ellipse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2"/>
          <p:cNvSpPr/>
          <p:nvPr/>
        </p:nvSpPr>
        <p:spPr>
          <a:xfrm>
            <a:off x="5344850" y="884500"/>
            <a:ext cx="927000" cy="927000"/>
          </a:xfrm>
          <a:prstGeom prst="ellipse">
            <a:avLst/>
          </a:prstGeom>
          <a:noFill/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33"/>
          <p:cNvCxnSpPr/>
          <p:nvPr/>
        </p:nvCxnSpPr>
        <p:spPr>
          <a:xfrm>
            <a:off x="8" y="31134"/>
            <a:ext cx="1833600" cy="0"/>
          </a:xfrm>
          <a:prstGeom prst="straightConnector1">
            <a:avLst/>
          </a:prstGeom>
          <a:noFill/>
          <a:ln w="114300" cap="flat" cmpd="sng">
            <a:solidFill>
              <a:srgbClr val="E8C67C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31" name="Google Shape;231;p33"/>
          <p:cNvSpPr txBox="1"/>
          <p:nvPr/>
        </p:nvSpPr>
        <p:spPr>
          <a:xfrm>
            <a:off x="249700" y="321825"/>
            <a:ext cx="11607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1300"/>
              <a:buFont typeface="Arial"/>
              <a:buNone/>
            </a:pPr>
            <a:r>
              <a:rPr lang="en-US" sz="1300" b="1">
                <a:latin typeface="Nanum Myeongjo"/>
                <a:ea typeface="Nanum Myeongjo"/>
                <a:cs typeface="Nanum Myeongjo"/>
                <a:sym typeface="Nanum Myeongjo"/>
              </a:rPr>
              <a:t>데이터 분석</a:t>
            </a:r>
            <a:endParaRPr sz="1300"/>
          </a:p>
        </p:txBody>
      </p:sp>
      <p:cxnSp>
        <p:nvCxnSpPr>
          <p:cNvPr id="232" name="Google Shape;232;p33"/>
          <p:cNvCxnSpPr/>
          <p:nvPr/>
        </p:nvCxnSpPr>
        <p:spPr>
          <a:xfrm flipH="1">
            <a:off x="1304500" y="455300"/>
            <a:ext cx="150300" cy="2604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33"/>
          <p:cNvSpPr txBox="1"/>
          <p:nvPr/>
        </p:nvSpPr>
        <p:spPr>
          <a:xfrm>
            <a:off x="1681151" y="512200"/>
            <a:ext cx="25314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900"/>
              <a:buFont typeface="Arial"/>
              <a:buNone/>
            </a:pPr>
            <a:r>
              <a:rPr lang="en-US" sz="1200" b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2) 연관성 분석</a:t>
            </a:r>
            <a:endParaRPr sz="800" b="1">
              <a:solidFill>
                <a:srgbClr val="434343"/>
              </a:solidFill>
            </a:endParaRPr>
          </a:p>
        </p:txBody>
      </p:sp>
      <p:pic>
        <p:nvPicPr>
          <p:cNvPr id="234" name="Google Shape;234;p33" descr="골든리트리버 - 간식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409" y="1093927"/>
            <a:ext cx="3590221" cy="378621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15000"/>
              </a:srgbClr>
            </a:outerShdw>
          </a:effectLst>
        </p:spPr>
      </p:pic>
      <p:pic>
        <p:nvPicPr>
          <p:cNvPr id="235" name="Google Shape;235;p33" descr="골든리트리버 - 사료.png"/>
          <p:cNvPicPr preferRelativeResize="0"/>
          <p:nvPr/>
        </p:nvPicPr>
        <p:blipFill rotWithShape="1">
          <a:blip r:embed="rId4">
            <a:alphaModFix/>
          </a:blip>
          <a:srcRect l="20616" t="5222"/>
          <a:stretch/>
        </p:blipFill>
        <p:spPr>
          <a:xfrm>
            <a:off x="4223335" y="1093928"/>
            <a:ext cx="4677064" cy="378621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19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Google Shape;240;p34"/>
          <p:cNvCxnSpPr/>
          <p:nvPr/>
        </p:nvCxnSpPr>
        <p:spPr>
          <a:xfrm>
            <a:off x="8" y="31134"/>
            <a:ext cx="1833600" cy="0"/>
          </a:xfrm>
          <a:prstGeom prst="straightConnector1">
            <a:avLst/>
          </a:prstGeom>
          <a:noFill/>
          <a:ln w="114300" cap="flat" cmpd="sng">
            <a:solidFill>
              <a:srgbClr val="E8C67C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41" name="Google Shape;241;p34"/>
          <p:cNvSpPr txBox="1"/>
          <p:nvPr/>
        </p:nvSpPr>
        <p:spPr>
          <a:xfrm>
            <a:off x="249700" y="321825"/>
            <a:ext cx="11607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1300"/>
              <a:buFont typeface="Arial"/>
              <a:buNone/>
            </a:pPr>
            <a:r>
              <a:rPr lang="en-US" sz="1300" b="1">
                <a:latin typeface="Nanum Myeongjo"/>
                <a:ea typeface="Nanum Myeongjo"/>
                <a:cs typeface="Nanum Myeongjo"/>
                <a:sym typeface="Nanum Myeongjo"/>
              </a:rPr>
              <a:t>데이터 분석</a:t>
            </a:r>
            <a:endParaRPr sz="1300"/>
          </a:p>
        </p:txBody>
      </p:sp>
      <p:cxnSp>
        <p:nvCxnSpPr>
          <p:cNvPr id="242" name="Google Shape;242;p34"/>
          <p:cNvCxnSpPr/>
          <p:nvPr/>
        </p:nvCxnSpPr>
        <p:spPr>
          <a:xfrm flipH="1">
            <a:off x="1304500" y="455300"/>
            <a:ext cx="150300" cy="2604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34"/>
          <p:cNvSpPr txBox="1"/>
          <p:nvPr/>
        </p:nvSpPr>
        <p:spPr>
          <a:xfrm>
            <a:off x="1681151" y="512200"/>
            <a:ext cx="25314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900"/>
              <a:buFont typeface="Arial"/>
              <a:buNone/>
            </a:pPr>
            <a:r>
              <a:rPr lang="en-US" sz="1200" b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3)  협업 필터링</a:t>
            </a:r>
            <a:endParaRPr sz="800" b="1">
              <a:solidFill>
                <a:srgbClr val="434343"/>
              </a:solidFill>
            </a:endParaRPr>
          </a:p>
        </p:txBody>
      </p:sp>
      <p:sp>
        <p:nvSpPr>
          <p:cNvPr id="244" name="Google Shape;244;p34"/>
          <p:cNvSpPr txBox="1"/>
          <p:nvPr/>
        </p:nvSpPr>
        <p:spPr>
          <a:xfrm>
            <a:off x="1257948" y="3915823"/>
            <a:ext cx="26130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1300"/>
              <a:buFont typeface="Arial"/>
              <a:buNone/>
            </a:pPr>
            <a:r>
              <a:rPr lang="en-US" sz="1200" b="1"/>
              <a:t>UBCF</a:t>
            </a:r>
            <a:endParaRPr sz="1200" b="1"/>
          </a:p>
        </p:txBody>
      </p:sp>
      <p:sp>
        <p:nvSpPr>
          <p:cNvPr id="245" name="Google Shape;245;p34"/>
          <p:cNvSpPr txBox="1"/>
          <p:nvPr/>
        </p:nvSpPr>
        <p:spPr>
          <a:xfrm>
            <a:off x="722175" y="4177550"/>
            <a:ext cx="40527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34343"/>
                </a:solidFill>
              </a:rPr>
              <a:t>해당 User와 비슷한 취향의 User의 평가를 바탕으로 상품 추천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246" name="Google Shape;246;p34"/>
          <p:cNvSpPr txBox="1"/>
          <p:nvPr/>
        </p:nvSpPr>
        <p:spPr>
          <a:xfrm>
            <a:off x="5564173" y="3915823"/>
            <a:ext cx="26130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1300"/>
              <a:buFont typeface="Arial"/>
              <a:buNone/>
            </a:pPr>
            <a:r>
              <a:rPr lang="en-US" sz="1200" b="1"/>
              <a:t>IBCF</a:t>
            </a:r>
            <a:endParaRPr sz="1200" b="1"/>
          </a:p>
        </p:txBody>
      </p:sp>
      <p:sp>
        <p:nvSpPr>
          <p:cNvPr id="247" name="Google Shape;247;p34"/>
          <p:cNvSpPr txBox="1"/>
          <p:nvPr/>
        </p:nvSpPr>
        <p:spPr>
          <a:xfrm>
            <a:off x="5564175" y="4177550"/>
            <a:ext cx="27294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34343"/>
                </a:solidFill>
              </a:rPr>
              <a:t>상품간 유사도를 바탕으로 상품 추천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248" name="Google Shape;248;p34"/>
          <p:cNvSpPr txBox="1"/>
          <p:nvPr/>
        </p:nvSpPr>
        <p:spPr>
          <a:xfrm>
            <a:off x="6353050" y="3735825"/>
            <a:ext cx="3483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CC0000"/>
                </a:solidFill>
              </a:rPr>
              <a:t>✓</a:t>
            </a:r>
            <a:endParaRPr sz="2900">
              <a:solidFill>
                <a:srgbClr val="CC0000"/>
              </a:solidFill>
            </a:endParaRPr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400" y="1001495"/>
            <a:ext cx="2531400" cy="287485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0" name="Google Shape;25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4975" y="980040"/>
            <a:ext cx="2531400" cy="29177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Google Shape;255;p35"/>
          <p:cNvCxnSpPr/>
          <p:nvPr/>
        </p:nvCxnSpPr>
        <p:spPr>
          <a:xfrm>
            <a:off x="8" y="31134"/>
            <a:ext cx="1833600" cy="0"/>
          </a:xfrm>
          <a:prstGeom prst="straightConnector1">
            <a:avLst/>
          </a:prstGeom>
          <a:noFill/>
          <a:ln w="114300" cap="flat" cmpd="sng">
            <a:solidFill>
              <a:srgbClr val="E8C67C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56" name="Google Shape;256;p35"/>
          <p:cNvSpPr txBox="1"/>
          <p:nvPr/>
        </p:nvSpPr>
        <p:spPr>
          <a:xfrm>
            <a:off x="249700" y="321825"/>
            <a:ext cx="11607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1300"/>
              <a:buFont typeface="Arial"/>
              <a:buNone/>
            </a:pPr>
            <a:r>
              <a:rPr lang="en-US" sz="1300" b="1">
                <a:latin typeface="Nanum Myeongjo"/>
                <a:ea typeface="Nanum Myeongjo"/>
                <a:cs typeface="Nanum Myeongjo"/>
                <a:sym typeface="Nanum Myeongjo"/>
              </a:rPr>
              <a:t>데이터 분석</a:t>
            </a:r>
            <a:endParaRPr sz="1300"/>
          </a:p>
        </p:txBody>
      </p:sp>
      <p:cxnSp>
        <p:nvCxnSpPr>
          <p:cNvPr id="257" name="Google Shape;257;p35"/>
          <p:cNvCxnSpPr/>
          <p:nvPr/>
        </p:nvCxnSpPr>
        <p:spPr>
          <a:xfrm flipH="1">
            <a:off x="1304500" y="455300"/>
            <a:ext cx="150300" cy="2604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35"/>
          <p:cNvSpPr txBox="1"/>
          <p:nvPr/>
        </p:nvSpPr>
        <p:spPr>
          <a:xfrm>
            <a:off x="1681151" y="512200"/>
            <a:ext cx="25314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900"/>
              <a:buFont typeface="Arial"/>
              <a:buNone/>
            </a:pPr>
            <a:r>
              <a:rPr lang="en-US" sz="1200" b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3)  협업 필터링</a:t>
            </a:r>
            <a:endParaRPr sz="800" b="1">
              <a:solidFill>
                <a:srgbClr val="434343"/>
              </a:solidFill>
            </a:endParaRPr>
          </a:p>
        </p:txBody>
      </p:sp>
      <p:sp>
        <p:nvSpPr>
          <p:cNvPr id="259" name="Google Shape;259;p35"/>
          <p:cNvSpPr txBox="1"/>
          <p:nvPr/>
        </p:nvSpPr>
        <p:spPr>
          <a:xfrm>
            <a:off x="1939100" y="4624550"/>
            <a:ext cx="55026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u="sng">
                <a:solidFill>
                  <a:srgbClr val="434343"/>
                </a:solidFill>
              </a:rPr>
              <a:t>evaluationScheme(trainingSet, method="split", train= .8, given = 5, k=5)</a:t>
            </a:r>
            <a:endParaRPr sz="1200" b="1" u="sng">
              <a:solidFill>
                <a:srgbClr val="43434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u="sng">
              <a:solidFill>
                <a:srgbClr val="434343"/>
              </a:solidFill>
            </a:endParaRPr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575" y="1036900"/>
            <a:ext cx="4794848" cy="34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200" y="884500"/>
            <a:ext cx="2782199" cy="4047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4000"/>
              </a:srgbClr>
            </a:outerShdw>
          </a:effectLst>
        </p:spPr>
      </p:pic>
      <p:cxnSp>
        <p:nvCxnSpPr>
          <p:cNvPr id="266" name="Google Shape;266;p36"/>
          <p:cNvCxnSpPr/>
          <p:nvPr/>
        </p:nvCxnSpPr>
        <p:spPr>
          <a:xfrm>
            <a:off x="8" y="31134"/>
            <a:ext cx="1833600" cy="0"/>
          </a:xfrm>
          <a:prstGeom prst="straightConnector1">
            <a:avLst/>
          </a:prstGeom>
          <a:noFill/>
          <a:ln w="114300" cap="flat" cmpd="sng">
            <a:solidFill>
              <a:srgbClr val="E8C67C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67" name="Google Shape;267;p36"/>
          <p:cNvSpPr txBox="1"/>
          <p:nvPr/>
        </p:nvSpPr>
        <p:spPr>
          <a:xfrm>
            <a:off x="249700" y="321825"/>
            <a:ext cx="11607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1300"/>
              <a:buFont typeface="Arial"/>
              <a:buNone/>
            </a:pPr>
            <a:r>
              <a:rPr lang="en-US" sz="1300" b="1">
                <a:latin typeface="Nanum Myeongjo"/>
                <a:ea typeface="Nanum Myeongjo"/>
                <a:cs typeface="Nanum Myeongjo"/>
                <a:sym typeface="Nanum Myeongjo"/>
              </a:rPr>
              <a:t>데이터 분석</a:t>
            </a:r>
            <a:endParaRPr sz="1300"/>
          </a:p>
        </p:txBody>
      </p:sp>
      <p:cxnSp>
        <p:nvCxnSpPr>
          <p:cNvPr id="268" name="Google Shape;268;p36"/>
          <p:cNvCxnSpPr/>
          <p:nvPr/>
        </p:nvCxnSpPr>
        <p:spPr>
          <a:xfrm flipH="1">
            <a:off x="1304500" y="455300"/>
            <a:ext cx="150300" cy="2604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" name="Google Shape;269;p36"/>
          <p:cNvSpPr txBox="1"/>
          <p:nvPr/>
        </p:nvSpPr>
        <p:spPr>
          <a:xfrm>
            <a:off x="1681151" y="512200"/>
            <a:ext cx="25314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900"/>
              <a:buFont typeface="Arial"/>
              <a:buNone/>
            </a:pPr>
            <a:r>
              <a:rPr lang="en-US" sz="1200" b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3)  협업 필터링</a:t>
            </a:r>
            <a:endParaRPr sz="800" b="1">
              <a:solidFill>
                <a:srgbClr val="434343"/>
              </a:solidFill>
            </a:endParaRPr>
          </a:p>
        </p:txBody>
      </p:sp>
      <p:sp>
        <p:nvSpPr>
          <p:cNvPr id="270" name="Google Shape;270;p36"/>
          <p:cNvSpPr/>
          <p:nvPr/>
        </p:nvSpPr>
        <p:spPr>
          <a:xfrm>
            <a:off x="1059200" y="884500"/>
            <a:ext cx="2782200" cy="260400"/>
          </a:xfrm>
          <a:prstGeom prst="rect">
            <a:avLst/>
          </a:prstGeom>
          <a:noFill/>
          <a:ln w="19050" cap="flat" cmpd="sng">
            <a:solidFill>
              <a:srgbClr val="DD7E6B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9050" dir="54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3F3F3"/>
              </a:highlight>
            </a:endParaRPr>
          </a:p>
        </p:txBody>
      </p:sp>
      <p:cxnSp>
        <p:nvCxnSpPr>
          <p:cNvPr id="271" name="Google Shape;271;p36"/>
          <p:cNvCxnSpPr/>
          <p:nvPr/>
        </p:nvCxnSpPr>
        <p:spPr>
          <a:xfrm>
            <a:off x="3841400" y="1018050"/>
            <a:ext cx="885000" cy="773400"/>
          </a:xfrm>
          <a:prstGeom prst="straightConnector1">
            <a:avLst/>
          </a:prstGeom>
          <a:noFill/>
          <a:ln w="9525" cap="flat" cmpd="sng">
            <a:solidFill>
              <a:srgbClr val="DD7E6B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2" name="Google Shape;2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2250" y="2515280"/>
            <a:ext cx="2694319" cy="2046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6778" y="1063138"/>
            <a:ext cx="1998623" cy="369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99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/>
          <p:nvPr/>
        </p:nvSpPr>
        <p:spPr>
          <a:xfrm>
            <a:off x="-138950" y="3453900"/>
            <a:ext cx="2403547" cy="135658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1">
                <a:ln w="9525" cap="flat" cmpd="sng">
                  <a:solidFill>
                    <a:srgbClr val="E8C67D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Verdana"/>
              </a:rPr>
              <a:t>03</a:t>
            </a:r>
          </a:p>
        </p:txBody>
      </p:sp>
      <p:sp>
        <p:nvSpPr>
          <p:cNvPr id="279" name="Google Shape;279;p37"/>
          <p:cNvSpPr txBox="1"/>
          <p:nvPr/>
        </p:nvSpPr>
        <p:spPr>
          <a:xfrm>
            <a:off x="5543550" y="421480"/>
            <a:ext cx="3346575" cy="75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dirty="0">
                <a:solidFill>
                  <a:srgbClr val="E9C77D"/>
                </a:solidFill>
              </a:rPr>
              <a:t>     </a:t>
            </a:r>
            <a:r>
              <a:rPr lang="en-US" sz="3100" b="1" dirty="0" err="1">
                <a:solidFill>
                  <a:srgbClr val="E9C77D"/>
                </a:solidFill>
              </a:rPr>
              <a:t>웹사이트</a:t>
            </a:r>
            <a:r>
              <a:rPr lang="en-US" sz="3100" b="1" dirty="0">
                <a:solidFill>
                  <a:srgbClr val="E9C77D"/>
                </a:solidFill>
              </a:rPr>
              <a:t> </a:t>
            </a:r>
            <a:r>
              <a:rPr lang="en-US" sz="3100" b="1" dirty="0" err="1">
                <a:solidFill>
                  <a:srgbClr val="E9C77D"/>
                </a:solidFill>
              </a:rPr>
              <a:t>설계</a:t>
            </a:r>
            <a:endParaRPr sz="3100" b="1" dirty="0">
              <a:solidFill>
                <a:srgbClr val="E9C77D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dirty="0">
                <a:solidFill>
                  <a:srgbClr val="E9C77D"/>
                </a:solidFill>
              </a:rPr>
              <a:t>                      </a:t>
            </a:r>
            <a:r>
              <a:rPr lang="en-US" sz="4600" b="1" dirty="0">
                <a:solidFill>
                  <a:srgbClr val="E9C77D"/>
                </a:solidFill>
              </a:rPr>
              <a:t> /</a:t>
            </a:r>
            <a:endParaRPr sz="4600" b="1" dirty="0">
              <a:solidFill>
                <a:srgbClr val="E9C77D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650" y="722350"/>
            <a:ext cx="6664825" cy="388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8649" y="1196084"/>
            <a:ext cx="5002830" cy="273901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8"/>
          <p:cNvSpPr txBox="1"/>
          <p:nvPr/>
        </p:nvSpPr>
        <p:spPr>
          <a:xfrm>
            <a:off x="356723" y="1825573"/>
            <a:ext cx="26130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1300"/>
              <a:buFont typeface="Arial"/>
              <a:buNone/>
            </a:pPr>
            <a:r>
              <a:rPr lang="en-US" sz="1100" b="1"/>
              <a:t>개발 목적</a:t>
            </a:r>
            <a:endParaRPr sz="1100" b="1"/>
          </a:p>
        </p:txBody>
      </p:sp>
      <p:sp>
        <p:nvSpPr>
          <p:cNvPr id="287" name="Google Shape;287;p38"/>
          <p:cNvSpPr txBox="1"/>
          <p:nvPr/>
        </p:nvSpPr>
        <p:spPr>
          <a:xfrm>
            <a:off x="356725" y="2087313"/>
            <a:ext cx="3420300" cy="12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35353"/>
                </a:solidFill>
              </a:rPr>
              <a:t>반려견 사료를 구매하기 위해 사이트를 들어가보면 브랜드도 많고 어떤 사료가 우리 반려견에게 좋은 사료인지는 찾기가 쉽지 않습니다. 기사에서도 확인 할 수 있듯이 올바른 애견사료 급여가 중요하다는 것을 알 수 있었습니다.</a:t>
            </a:r>
            <a:endParaRPr sz="1000">
              <a:solidFill>
                <a:srgbClr val="53535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35353"/>
                </a:solidFill>
              </a:rPr>
              <a:t>따라서 저희는 고객에게 맞춤형 서비스를 제공해주는 반려견 쇼핑몰을 만들면 좋겠다는 생각으로 개발을 시작하게 되었습니다.</a:t>
            </a:r>
            <a:endParaRPr sz="1000"/>
          </a:p>
        </p:txBody>
      </p:sp>
      <p:sp>
        <p:nvSpPr>
          <p:cNvPr id="288" name="Google Shape;288;p38"/>
          <p:cNvSpPr txBox="1"/>
          <p:nvPr/>
        </p:nvSpPr>
        <p:spPr>
          <a:xfrm>
            <a:off x="356723" y="3303723"/>
            <a:ext cx="26130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1300"/>
              <a:buFont typeface="Arial"/>
              <a:buNone/>
            </a:pPr>
            <a:r>
              <a:rPr lang="en-US" sz="1100" b="1"/>
              <a:t>개발 환경</a:t>
            </a:r>
            <a:endParaRPr sz="1100" b="1"/>
          </a:p>
        </p:txBody>
      </p:sp>
      <p:sp>
        <p:nvSpPr>
          <p:cNvPr id="289" name="Google Shape;289;p38"/>
          <p:cNvSpPr txBox="1"/>
          <p:nvPr/>
        </p:nvSpPr>
        <p:spPr>
          <a:xfrm>
            <a:off x="356725" y="3536825"/>
            <a:ext cx="28884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35353"/>
                </a:solidFill>
              </a:rPr>
              <a:t>Server |</a:t>
            </a:r>
            <a:r>
              <a:rPr lang="en-US" sz="1000">
                <a:solidFill>
                  <a:srgbClr val="535353"/>
                </a:solidFill>
              </a:rPr>
              <a:t> Tomcat v9.0 server</a:t>
            </a:r>
            <a:endParaRPr sz="1000">
              <a:solidFill>
                <a:srgbClr val="53535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535353"/>
                </a:solidFill>
              </a:rPr>
              <a:t>SSI |</a:t>
            </a:r>
            <a:r>
              <a:rPr lang="en-US" sz="1000">
                <a:solidFill>
                  <a:srgbClr val="535353"/>
                </a:solidFill>
              </a:rPr>
              <a:t> Java 1.8 / JSP / HTML / CSS / JavaScript</a:t>
            </a:r>
            <a:endParaRPr sz="1000">
              <a:solidFill>
                <a:srgbClr val="53535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2"/>
                </a:solidFill>
              </a:rPr>
              <a:t>DB | </a:t>
            </a:r>
            <a:r>
              <a:rPr lang="en-US" sz="1000">
                <a:solidFill>
                  <a:schemeClr val="lt2"/>
                </a:solidFill>
              </a:rPr>
              <a:t>Mysql 8.0</a:t>
            </a:r>
            <a:endParaRPr sz="1000">
              <a:solidFill>
                <a:srgbClr val="53535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35353"/>
              </a:solidFill>
            </a:endParaRPr>
          </a:p>
        </p:txBody>
      </p:sp>
      <p:cxnSp>
        <p:nvCxnSpPr>
          <p:cNvPr id="290" name="Google Shape;290;p38"/>
          <p:cNvCxnSpPr/>
          <p:nvPr/>
        </p:nvCxnSpPr>
        <p:spPr>
          <a:xfrm>
            <a:off x="8" y="31134"/>
            <a:ext cx="1833600" cy="0"/>
          </a:xfrm>
          <a:prstGeom prst="straightConnector1">
            <a:avLst/>
          </a:prstGeom>
          <a:noFill/>
          <a:ln w="114300" cap="flat" cmpd="sng">
            <a:solidFill>
              <a:srgbClr val="E8C67C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9"/>
          <p:cNvPicPr preferRelativeResize="0"/>
          <p:nvPr/>
        </p:nvPicPr>
        <p:blipFill rotWithShape="1">
          <a:blip r:embed="rId3">
            <a:alphaModFix/>
          </a:blip>
          <a:srcRect t="5466" b="12827"/>
          <a:stretch/>
        </p:blipFill>
        <p:spPr>
          <a:xfrm>
            <a:off x="-103254" y="897699"/>
            <a:ext cx="6641359" cy="4295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46800" y="954450"/>
            <a:ext cx="6884896" cy="4371277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9"/>
          <p:cNvSpPr txBox="1"/>
          <p:nvPr/>
        </p:nvSpPr>
        <p:spPr>
          <a:xfrm>
            <a:off x="7188700" y="517600"/>
            <a:ext cx="10773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1300"/>
              <a:buFont typeface="Arial"/>
              <a:buNone/>
            </a:pPr>
            <a:r>
              <a:rPr lang="en-US" sz="1100" b="1">
                <a:latin typeface="Nanum Myeongjo"/>
                <a:ea typeface="Nanum Myeongjo"/>
                <a:cs typeface="Nanum Myeongjo"/>
                <a:sym typeface="Nanum Myeongjo"/>
              </a:rPr>
              <a:t>카테고리 페이지</a:t>
            </a:r>
            <a:r>
              <a:rPr lang="en-US" sz="1100" b="1"/>
              <a:t> </a:t>
            </a:r>
            <a:endParaRPr sz="1200"/>
          </a:p>
        </p:txBody>
      </p:sp>
      <p:cxnSp>
        <p:nvCxnSpPr>
          <p:cNvPr id="298" name="Google Shape;298;p39"/>
          <p:cNvCxnSpPr/>
          <p:nvPr/>
        </p:nvCxnSpPr>
        <p:spPr>
          <a:xfrm rot="5400000" flipH="1">
            <a:off x="7065850" y="692338"/>
            <a:ext cx="150300" cy="2604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39"/>
          <p:cNvCxnSpPr/>
          <p:nvPr/>
        </p:nvCxnSpPr>
        <p:spPr>
          <a:xfrm>
            <a:off x="8" y="31134"/>
            <a:ext cx="1833600" cy="0"/>
          </a:xfrm>
          <a:prstGeom prst="straightConnector1">
            <a:avLst/>
          </a:prstGeom>
          <a:noFill/>
          <a:ln w="114300" cap="flat" cmpd="sng">
            <a:solidFill>
              <a:srgbClr val="E8C67C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99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/>
        </p:nvSpPr>
        <p:spPr>
          <a:xfrm>
            <a:off x="1602950" y="2190750"/>
            <a:ext cx="1631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chemeClr val="dk1"/>
                </a:solidFill>
              </a:rPr>
              <a:t>INDEX</a:t>
            </a:r>
            <a:endParaRPr sz="35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rgbClr val="E8C67D"/>
                </a:solidFill>
              </a:rPr>
              <a:t>                   </a:t>
            </a:r>
            <a:endParaRPr sz="3500" b="1" dirty="0">
              <a:solidFill>
                <a:srgbClr val="E8C67D"/>
              </a:solidFill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5714750" y="1239900"/>
            <a:ext cx="2371500" cy="26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rgbClr val="E9C77D"/>
                </a:solidFill>
              </a:rPr>
              <a:t>01  </a:t>
            </a:r>
            <a:r>
              <a:rPr lang="en-US" sz="1700" b="1" dirty="0" err="1">
                <a:solidFill>
                  <a:srgbClr val="E9C77D"/>
                </a:solidFill>
              </a:rPr>
              <a:t>분석</a:t>
            </a:r>
            <a:r>
              <a:rPr lang="en-US" sz="1700" b="1" dirty="0">
                <a:solidFill>
                  <a:srgbClr val="E9C77D"/>
                </a:solidFill>
              </a:rPr>
              <a:t> </a:t>
            </a:r>
            <a:r>
              <a:rPr lang="en-US" sz="1700" b="1" dirty="0" err="1">
                <a:solidFill>
                  <a:srgbClr val="E9C77D"/>
                </a:solidFill>
              </a:rPr>
              <a:t>배경</a:t>
            </a:r>
            <a:r>
              <a:rPr lang="en-US" sz="1700" b="1" dirty="0">
                <a:solidFill>
                  <a:srgbClr val="E9C77D"/>
                </a:solidFill>
              </a:rPr>
              <a:t> 및 </a:t>
            </a:r>
            <a:r>
              <a:rPr lang="en-US" sz="1700" b="1" dirty="0" err="1">
                <a:solidFill>
                  <a:srgbClr val="E9C77D"/>
                </a:solidFill>
              </a:rPr>
              <a:t>목적</a:t>
            </a:r>
            <a:endParaRPr sz="1700" b="1" dirty="0">
              <a:solidFill>
                <a:srgbClr val="E9C77D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1" dirty="0">
              <a:solidFill>
                <a:srgbClr val="E9C77D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rgbClr val="E9C77D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rgbClr val="E9C77D"/>
                </a:solidFill>
              </a:rPr>
              <a:t>02  </a:t>
            </a:r>
            <a:r>
              <a:rPr lang="en-US" sz="1700" b="1" dirty="0" err="1">
                <a:solidFill>
                  <a:srgbClr val="E9C77D"/>
                </a:solidFill>
              </a:rPr>
              <a:t>데이터</a:t>
            </a:r>
            <a:r>
              <a:rPr lang="en-US" sz="1700" b="1" dirty="0">
                <a:solidFill>
                  <a:srgbClr val="E9C77D"/>
                </a:solidFill>
              </a:rPr>
              <a:t> </a:t>
            </a:r>
            <a:r>
              <a:rPr lang="en-US" sz="1700" b="1" dirty="0" err="1">
                <a:solidFill>
                  <a:srgbClr val="E9C77D"/>
                </a:solidFill>
              </a:rPr>
              <a:t>분석</a:t>
            </a:r>
            <a:endParaRPr sz="1700" b="1" dirty="0">
              <a:solidFill>
                <a:srgbClr val="E9C77D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1" dirty="0">
              <a:solidFill>
                <a:srgbClr val="E9C77D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rgbClr val="E9C77D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rgbClr val="E9C77D"/>
                </a:solidFill>
              </a:rPr>
              <a:t>03  </a:t>
            </a:r>
            <a:r>
              <a:rPr lang="en-US" sz="1700" b="1" dirty="0" err="1">
                <a:solidFill>
                  <a:srgbClr val="E9C77D"/>
                </a:solidFill>
              </a:rPr>
              <a:t>웹사이트</a:t>
            </a:r>
            <a:r>
              <a:rPr lang="en-US" sz="1700" b="1" dirty="0">
                <a:solidFill>
                  <a:srgbClr val="E9C77D"/>
                </a:solidFill>
              </a:rPr>
              <a:t> </a:t>
            </a:r>
            <a:r>
              <a:rPr lang="en-US" sz="1700" b="1" dirty="0" err="1">
                <a:solidFill>
                  <a:srgbClr val="E9C77D"/>
                </a:solidFill>
              </a:rPr>
              <a:t>설계</a:t>
            </a:r>
            <a:endParaRPr sz="1700" b="1" dirty="0">
              <a:solidFill>
                <a:srgbClr val="E9C77D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1" dirty="0">
              <a:solidFill>
                <a:srgbClr val="E9C77D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rgbClr val="E9C77D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rgbClr val="E9C77D"/>
                </a:solidFill>
              </a:rPr>
              <a:t>04  </a:t>
            </a:r>
            <a:r>
              <a:rPr lang="en-US" sz="1700" b="1" dirty="0" err="1">
                <a:solidFill>
                  <a:srgbClr val="E9C77D"/>
                </a:solidFill>
              </a:rPr>
              <a:t>활용</a:t>
            </a:r>
            <a:r>
              <a:rPr lang="en-US" sz="1700" b="1" dirty="0">
                <a:solidFill>
                  <a:srgbClr val="E9C77D"/>
                </a:solidFill>
              </a:rPr>
              <a:t> </a:t>
            </a:r>
            <a:r>
              <a:rPr lang="en-US" sz="1700" b="1" dirty="0" err="1">
                <a:solidFill>
                  <a:srgbClr val="E9C77D"/>
                </a:solidFill>
              </a:rPr>
              <a:t>방안</a:t>
            </a:r>
            <a:endParaRPr sz="1700" b="1" dirty="0">
              <a:solidFill>
                <a:srgbClr val="E9C77D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E9C77D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E9C77D"/>
              </a:solidFill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5674925" y="1989775"/>
            <a:ext cx="3429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1300"/>
              <a:buFont typeface="Arial"/>
              <a:buNone/>
            </a:pPr>
            <a:endParaRPr sz="2400"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0"/>
          <p:cNvPicPr preferRelativeResize="0"/>
          <p:nvPr/>
        </p:nvPicPr>
        <p:blipFill rotWithShape="1">
          <a:blip r:embed="rId3">
            <a:alphaModFix/>
          </a:blip>
          <a:srcRect l="13883" r="13883"/>
          <a:stretch/>
        </p:blipFill>
        <p:spPr>
          <a:xfrm>
            <a:off x="934425" y="0"/>
            <a:ext cx="3503127" cy="5116452"/>
          </a:xfrm>
          <a:prstGeom prst="rect">
            <a:avLst/>
          </a:prstGeom>
          <a:noFill/>
          <a:ln>
            <a:noFill/>
          </a:ln>
          <a:effectLst>
            <a:outerShdw blurRad="85725" dist="19050" dir="5400000" algn="bl" rotWithShape="0">
              <a:srgbClr val="999999">
                <a:alpha val="26000"/>
              </a:srgbClr>
            </a:outerShdw>
          </a:effectLst>
        </p:spPr>
      </p:pic>
      <p:pic>
        <p:nvPicPr>
          <p:cNvPr id="305" name="Google Shape;305;p40"/>
          <p:cNvPicPr preferRelativeResize="0"/>
          <p:nvPr/>
        </p:nvPicPr>
        <p:blipFill rotWithShape="1">
          <a:blip r:embed="rId4">
            <a:alphaModFix/>
          </a:blip>
          <a:srcRect l="12187" r="9134"/>
          <a:stretch/>
        </p:blipFill>
        <p:spPr>
          <a:xfrm>
            <a:off x="5065050" y="-100850"/>
            <a:ext cx="3361774" cy="3846200"/>
          </a:xfrm>
          <a:prstGeom prst="rect">
            <a:avLst/>
          </a:prstGeom>
          <a:noFill/>
          <a:ln>
            <a:noFill/>
          </a:ln>
          <a:effectLst>
            <a:outerShdw blurRad="128588" dist="19050" dir="5400000" algn="bl" rotWithShape="0">
              <a:srgbClr val="999999">
                <a:alpha val="25000"/>
              </a:srgbClr>
            </a:outerShdw>
          </a:effectLst>
        </p:spPr>
      </p:pic>
      <p:sp>
        <p:nvSpPr>
          <p:cNvPr id="306" name="Google Shape;306;p40"/>
          <p:cNvSpPr txBox="1"/>
          <p:nvPr/>
        </p:nvSpPr>
        <p:spPr>
          <a:xfrm>
            <a:off x="5807487" y="4316175"/>
            <a:ext cx="18657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1300"/>
              <a:buFont typeface="Arial"/>
              <a:buNone/>
            </a:pPr>
            <a:r>
              <a:rPr lang="en-US" sz="1100" b="1">
                <a:latin typeface="Nanum Myeongjo"/>
                <a:ea typeface="Nanum Myeongjo"/>
                <a:cs typeface="Nanum Myeongjo"/>
                <a:sym typeface="Nanum Myeongjo"/>
              </a:rPr>
              <a:t>회원가입 / 로그인 페이지</a:t>
            </a:r>
            <a:r>
              <a:rPr lang="en-US" sz="1100" b="1"/>
              <a:t> 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/>
          <p:nvPr/>
        </p:nvSpPr>
        <p:spPr>
          <a:xfrm>
            <a:off x="718800" y="355825"/>
            <a:ext cx="11148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1300"/>
              <a:buFont typeface="Arial"/>
              <a:buNone/>
            </a:pPr>
            <a:r>
              <a:rPr lang="en-US" sz="1100" b="1">
                <a:latin typeface="Nanum Myeongjo"/>
                <a:ea typeface="Nanum Myeongjo"/>
                <a:cs typeface="Nanum Myeongjo"/>
                <a:sym typeface="Nanum Myeongjo"/>
              </a:rPr>
              <a:t>대쉬보드 페이지</a:t>
            </a:r>
            <a:r>
              <a:rPr lang="en-US" sz="1100" b="1"/>
              <a:t> </a:t>
            </a:r>
            <a:endParaRPr sz="1200"/>
          </a:p>
        </p:txBody>
      </p:sp>
      <p:cxnSp>
        <p:nvCxnSpPr>
          <p:cNvPr id="312" name="Google Shape;312;p41"/>
          <p:cNvCxnSpPr/>
          <p:nvPr/>
        </p:nvCxnSpPr>
        <p:spPr>
          <a:xfrm>
            <a:off x="8" y="31134"/>
            <a:ext cx="1833600" cy="0"/>
          </a:xfrm>
          <a:prstGeom prst="straightConnector1">
            <a:avLst/>
          </a:prstGeom>
          <a:noFill/>
          <a:ln w="114300" cap="flat" cmpd="sng">
            <a:solidFill>
              <a:srgbClr val="E8C67C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313" name="Google Shape;313;p41"/>
          <p:cNvCxnSpPr/>
          <p:nvPr/>
        </p:nvCxnSpPr>
        <p:spPr>
          <a:xfrm flipH="1">
            <a:off x="1791850" y="468363"/>
            <a:ext cx="150300" cy="2604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4" name="Google Shape;3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925" y="957125"/>
            <a:ext cx="7138852" cy="38250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25" y="1277025"/>
            <a:ext cx="7714123" cy="4023148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rgbClr val="666666">
                <a:alpha val="10000"/>
              </a:srgbClr>
            </a:outerShdw>
          </a:effectLst>
        </p:spPr>
      </p:pic>
      <p:pic>
        <p:nvPicPr>
          <p:cNvPr id="320" name="Google Shape;32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725" y="1213200"/>
            <a:ext cx="7958553" cy="4209026"/>
          </a:xfrm>
          <a:prstGeom prst="rect">
            <a:avLst/>
          </a:prstGeom>
          <a:noFill/>
          <a:ln>
            <a:noFill/>
          </a:ln>
          <a:effectLst>
            <a:outerShdw blurRad="171450" dist="19050" dir="5400000" algn="bl" rotWithShape="0">
              <a:srgbClr val="666666">
                <a:alpha val="9000"/>
              </a:srgbClr>
            </a:outerShdw>
          </a:effectLst>
        </p:spPr>
      </p:pic>
      <p:sp>
        <p:nvSpPr>
          <p:cNvPr id="321" name="Google Shape;321;p42"/>
          <p:cNvSpPr txBox="1"/>
          <p:nvPr/>
        </p:nvSpPr>
        <p:spPr>
          <a:xfrm>
            <a:off x="801949" y="356775"/>
            <a:ext cx="8760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1300"/>
              <a:buFont typeface="Arial"/>
              <a:buNone/>
            </a:pPr>
            <a:r>
              <a:rPr lang="en-US" sz="1100" b="1">
                <a:latin typeface="Nanum Myeongjo"/>
                <a:ea typeface="Nanum Myeongjo"/>
                <a:cs typeface="Nanum Myeongjo"/>
                <a:sym typeface="Nanum Myeongjo"/>
              </a:rPr>
              <a:t>메인페이지</a:t>
            </a:r>
            <a:r>
              <a:rPr lang="en-US" sz="1100" b="1"/>
              <a:t> </a:t>
            </a:r>
            <a:endParaRPr sz="1200"/>
          </a:p>
        </p:txBody>
      </p:sp>
      <p:sp>
        <p:nvSpPr>
          <p:cNvPr id="322" name="Google Shape;322;p42"/>
          <p:cNvSpPr txBox="1"/>
          <p:nvPr/>
        </p:nvSpPr>
        <p:spPr>
          <a:xfrm>
            <a:off x="1815850" y="417700"/>
            <a:ext cx="55035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34343"/>
                </a:solidFill>
              </a:rPr>
              <a:t>연관성 분석을 통해 도출된 견종별로 가장 인기있는 제품 5가지를 추천해줍니다.</a:t>
            </a:r>
            <a:endParaRPr sz="11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434343"/>
                </a:solidFill>
              </a:rPr>
              <a:t>상품 이미지를 클릭할 시 상품 상세페이지로 이동합니다.</a:t>
            </a:r>
            <a:endParaRPr sz="1100">
              <a:solidFill>
                <a:srgbClr val="434343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900"/>
              <a:buFont typeface="Arial"/>
              <a:buNone/>
            </a:pPr>
            <a:endParaRPr sz="900"/>
          </a:p>
        </p:txBody>
      </p:sp>
      <p:cxnSp>
        <p:nvCxnSpPr>
          <p:cNvPr id="323" name="Google Shape;323;p42"/>
          <p:cNvCxnSpPr/>
          <p:nvPr/>
        </p:nvCxnSpPr>
        <p:spPr>
          <a:xfrm>
            <a:off x="8" y="31134"/>
            <a:ext cx="1833600" cy="0"/>
          </a:xfrm>
          <a:prstGeom prst="straightConnector1">
            <a:avLst/>
          </a:prstGeom>
          <a:noFill/>
          <a:ln w="114300" cap="flat" cmpd="sng">
            <a:solidFill>
              <a:srgbClr val="E8C67C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324" name="Google Shape;324;p42"/>
          <p:cNvCxnSpPr/>
          <p:nvPr/>
        </p:nvCxnSpPr>
        <p:spPr>
          <a:xfrm>
            <a:off x="8328825" y="3855450"/>
            <a:ext cx="4962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B7B7B7">
                <a:alpha val="50000"/>
              </a:srgbClr>
            </a:outerShdw>
          </a:effectLst>
        </p:spPr>
      </p:cxnSp>
      <p:cxnSp>
        <p:nvCxnSpPr>
          <p:cNvPr id="325" name="Google Shape;325;p42"/>
          <p:cNvCxnSpPr/>
          <p:nvPr/>
        </p:nvCxnSpPr>
        <p:spPr>
          <a:xfrm>
            <a:off x="8825025" y="3855450"/>
            <a:ext cx="0" cy="1401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B7B7B7">
                <a:alpha val="50000"/>
              </a:srgbClr>
            </a:outerShdw>
          </a:effectLst>
        </p:spPr>
      </p:cxnSp>
      <p:cxnSp>
        <p:nvCxnSpPr>
          <p:cNvPr id="326" name="Google Shape;326;p42"/>
          <p:cNvCxnSpPr/>
          <p:nvPr/>
        </p:nvCxnSpPr>
        <p:spPr>
          <a:xfrm flipH="1">
            <a:off x="1565575" y="431038"/>
            <a:ext cx="150300" cy="2604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1" name="Google Shape;331;p43"/>
          <p:cNvCxnSpPr/>
          <p:nvPr/>
        </p:nvCxnSpPr>
        <p:spPr>
          <a:xfrm>
            <a:off x="8" y="31134"/>
            <a:ext cx="1833600" cy="0"/>
          </a:xfrm>
          <a:prstGeom prst="straightConnector1">
            <a:avLst/>
          </a:prstGeom>
          <a:noFill/>
          <a:ln w="114300" cap="flat" cmpd="sng">
            <a:solidFill>
              <a:srgbClr val="E8C67C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332" name="Google Shape;332;p43"/>
          <p:cNvCxnSpPr/>
          <p:nvPr/>
        </p:nvCxnSpPr>
        <p:spPr>
          <a:xfrm>
            <a:off x="8328825" y="3855450"/>
            <a:ext cx="4962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B7B7B7">
                <a:alpha val="50000"/>
              </a:srgbClr>
            </a:outerShdw>
          </a:effectLst>
        </p:spPr>
      </p:cxnSp>
      <p:cxnSp>
        <p:nvCxnSpPr>
          <p:cNvPr id="333" name="Google Shape;333;p43"/>
          <p:cNvCxnSpPr/>
          <p:nvPr/>
        </p:nvCxnSpPr>
        <p:spPr>
          <a:xfrm>
            <a:off x="8825025" y="3855450"/>
            <a:ext cx="0" cy="1401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B7B7B7">
                <a:alpha val="50000"/>
              </a:srgbClr>
            </a:outerShdw>
          </a:effectLst>
        </p:spPr>
      </p:cxnSp>
      <p:pic>
        <p:nvPicPr>
          <p:cNvPr id="334" name="Google Shape;3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075" y="517474"/>
            <a:ext cx="5910579" cy="7255197"/>
          </a:xfrm>
          <a:prstGeom prst="rect">
            <a:avLst/>
          </a:prstGeom>
          <a:noFill/>
          <a:ln>
            <a:noFill/>
          </a:ln>
          <a:effectLst>
            <a:outerShdw blurRad="100013" dist="47625" dir="6240000" algn="bl" rotWithShape="0">
              <a:srgbClr val="000000">
                <a:alpha val="17000"/>
              </a:srgbClr>
            </a:outerShdw>
          </a:effectLst>
        </p:spPr>
      </p:pic>
      <p:pic>
        <p:nvPicPr>
          <p:cNvPr id="335" name="Google Shape;33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1250" y="448225"/>
            <a:ext cx="6056426" cy="33995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6" name="Google Shape;336;p43"/>
          <p:cNvSpPr txBox="1"/>
          <p:nvPr/>
        </p:nvSpPr>
        <p:spPr>
          <a:xfrm>
            <a:off x="468901" y="356775"/>
            <a:ext cx="13647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1300"/>
              <a:buFont typeface="Arial"/>
              <a:buNone/>
            </a:pPr>
            <a:r>
              <a:rPr lang="en-US" sz="1100" b="1">
                <a:latin typeface="Nanum Myeongjo"/>
                <a:ea typeface="Nanum Myeongjo"/>
                <a:cs typeface="Nanum Myeongjo"/>
                <a:sym typeface="Nanum Myeongjo"/>
              </a:rPr>
              <a:t>제품 상세페이지</a:t>
            </a:r>
            <a:r>
              <a:rPr lang="en-US" sz="1100" b="1"/>
              <a:t> </a:t>
            </a:r>
            <a:endParaRPr sz="1200"/>
          </a:p>
        </p:txBody>
      </p:sp>
      <p:cxnSp>
        <p:nvCxnSpPr>
          <p:cNvPr id="337" name="Google Shape;337;p43"/>
          <p:cNvCxnSpPr/>
          <p:nvPr/>
        </p:nvCxnSpPr>
        <p:spPr>
          <a:xfrm flipH="1">
            <a:off x="1565575" y="431038"/>
            <a:ext cx="150300" cy="2604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991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/>
          <p:nvPr/>
        </p:nvSpPr>
        <p:spPr>
          <a:xfrm>
            <a:off x="-138950" y="3453900"/>
            <a:ext cx="2385650" cy="13547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1">
                <a:ln w="9525" cap="flat" cmpd="sng">
                  <a:solidFill>
                    <a:srgbClr val="E8C67D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Verdana"/>
              </a:rPr>
              <a:t>04</a:t>
            </a:r>
          </a:p>
        </p:txBody>
      </p:sp>
      <p:sp>
        <p:nvSpPr>
          <p:cNvPr id="343" name="Google Shape;343;p44"/>
          <p:cNvSpPr txBox="1"/>
          <p:nvPr/>
        </p:nvSpPr>
        <p:spPr>
          <a:xfrm>
            <a:off x="5824725" y="418750"/>
            <a:ext cx="306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rgbClr val="E9C77D"/>
                </a:solidFill>
              </a:rPr>
              <a:t>           활용 방안</a:t>
            </a:r>
            <a:endParaRPr sz="3100" b="1">
              <a:solidFill>
                <a:srgbClr val="E9C77D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rgbClr val="E9C77D"/>
                </a:solidFill>
              </a:rPr>
              <a:t>                      </a:t>
            </a:r>
            <a:r>
              <a:rPr lang="en-US" sz="4600" b="1">
                <a:solidFill>
                  <a:srgbClr val="E9C77D"/>
                </a:solidFill>
              </a:rPr>
              <a:t> /</a:t>
            </a:r>
            <a:endParaRPr sz="4600" b="1">
              <a:solidFill>
                <a:srgbClr val="E9C77D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/>
          <p:nvPr/>
        </p:nvSpPr>
        <p:spPr>
          <a:xfrm>
            <a:off x="2085950" y="910475"/>
            <a:ext cx="1005300" cy="1005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666666"/>
                </a:solidFill>
              </a:rPr>
              <a:t>개발</a:t>
            </a:r>
            <a:endParaRPr sz="1500" b="1">
              <a:solidFill>
                <a:srgbClr val="666666"/>
              </a:solidFill>
            </a:endParaRPr>
          </a:p>
        </p:txBody>
      </p:sp>
      <p:cxnSp>
        <p:nvCxnSpPr>
          <p:cNvPr id="349" name="Google Shape;349;p45"/>
          <p:cNvCxnSpPr/>
          <p:nvPr/>
        </p:nvCxnSpPr>
        <p:spPr>
          <a:xfrm>
            <a:off x="8" y="31134"/>
            <a:ext cx="1833600" cy="0"/>
          </a:xfrm>
          <a:prstGeom prst="straightConnector1">
            <a:avLst/>
          </a:prstGeom>
          <a:noFill/>
          <a:ln w="114300" cap="flat" cmpd="sng">
            <a:solidFill>
              <a:srgbClr val="E8C67C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350" name="Google Shape;350;p45"/>
          <p:cNvCxnSpPr/>
          <p:nvPr/>
        </p:nvCxnSpPr>
        <p:spPr>
          <a:xfrm>
            <a:off x="2384588" y="2252250"/>
            <a:ext cx="207000" cy="20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45"/>
          <p:cNvCxnSpPr/>
          <p:nvPr/>
        </p:nvCxnSpPr>
        <p:spPr>
          <a:xfrm flipH="1">
            <a:off x="2591613" y="2255307"/>
            <a:ext cx="201000" cy="20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45"/>
          <p:cNvSpPr txBox="1"/>
          <p:nvPr/>
        </p:nvSpPr>
        <p:spPr>
          <a:xfrm>
            <a:off x="379825" y="2875340"/>
            <a:ext cx="4216525" cy="47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900"/>
              <a:buFont typeface="Arial"/>
              <a:buNone/>
            </a:pPr>
            <a:r>
              <a:rPr lang="ko-KR" altLang="en-US" sz="1200" dirty="0">
                <a:solidFill>
                  <a:srgbClr val="434343"/>
                </a:solidFill>
              </a:rPr>
              <a:t>■ </a:t>
            </a:r>
            <a:r>
              <a:rPr lang="en-US" sz="1200" dirty="0" err="1">
                <a:solidFill>
                  <a:srgbClr val="434343"/>
                </a:solidFill>
              </a:rPr>
              <a:t>분석한</a:t>
            </a:r>
            <a:r>
              <a:rPr lang="en-US" sz="1200" dirty="0">
                <a:solidFill>
                  <a:srgbClr val="434343"/>
                </a:solidFill>
              </a:rPr>
              <a:t> </a:t>
            </a:r>
            <a:r>
              <a:rPr lang="en-US" sz="1200" dirty="0" err="1">
                <a:solidFill>
                  <a:srgbClr val="434343"/>
                </a:solidFill>
              </a:rPr>
              <a:t>데이터를</a:t>
            </a:r>
            <a:r>
              <a:rPr lang="en-US" sz="1200" dirty="0">
                <a:solidFill>
                  <a:srgbClr val="434343"/>
                </a:solidFill>
              </a:rPr>
              <a:t> </a:t>
            </a:r>
            <a:r>
              <a:rPr lang="en-US" sz="1200" dirty="0" err="1">
                <a:solidFill>
                  <a:srgbClr val="434343"/>
                </a:solidFill>
              </a:rPr>
              <a:t>이용하여</a:t>
            </a:r>
            <a:r>
              <a:rPr lang="en-US" sz="1200" dirty="0">
                <a:solidFill>
                  <a:srgbClr val="434343"/>
                </a:solidFill>
              </a:rPr>
              <a:t> </a:t>
            </a:r>
            <a:r>
              <a:rPr lang="en-US" sz="1200" dirty="0" err="1">
                <a:solidFill>
                  <a:srgbClr val="434343"/>
                </a:solidFill>
              </a:rPr>
              <a:t>사용자의</a:t>
            </a:r>
            <a:r>
              <a:rPr lang="en-US" sz="1200" dirty="0">
                <a:solidFill>
                  <a:srgbClr val="434343"/>
                </a:solidFill>
              </a:rPr>
              <a:t> </a:t>
            </a:r>
            <a:r>
              <a:rPr lang="en-US" sz="1200" dirty="0" err="1">
                <a:solidFill>
                  <a:srgbClr val="434343"/>
                </a:solidFill>
              </a:rPr>
              <a:t>정보에</a:t>
            </a:r>
            <a:r>
              <a:rPr lang="en-US" sz="1200" dirty="0">
                <a:solidFill>
                  <a:srgbClr val="434343"/>
                </a:solidFill>
              </a:rPr>
              <a:t> </a:t>
            </a:r>
            <a:r>
              <a:rPr lang="en-US" sz="1200" dirty="0" err="1">
                <a:solidFill>
                  <a:srgbClr val="434343"/>
                </a:solidFill>
              </a:rPr>
              <a:t>맞는</a:t>
            </a:r>
            <a:r>
              <a:rPr lang="en-US" sz="1200" dirty="0">
                <a:solidFill>
                  <a:srgbClr val="434343"/>
                </a:solidFill>
              </a:rPr>
              <a:t> </a:t>
            </a:r>
            <a:r>
              <a:rPr lang="en-US" sz="1200" dirty="0" err="1">
                <a:solidFill>
                  <a:srgbClr val="434343"/>
                </a:solidFill>
              </a:rPr>
              <a:t>상품</a:t>
            </a:r>
            <a:r>
              <a:rPr lang="en-US" sz="1200" dirty="0">
                <a:solidFill>
                  <a:srgbClr val="434343"/>
                </a:solidFill>
              </a:rPr>
              <a:t> </a:t>
            </a:r>
            <a:r>
              <a:rPr lang="en-US" sz="1200" dirty="0" err="1">
                <a:solidFill>
                  <a:srgbClr val="434343"/>
                </a:solidFill>
              </a:rPr>
              <a:t>노출</a:t>
            </a:r>
            <a:endParaRPr sz="800" dirty="0">
              <a:solidFill>
                <a:srgbClr val="434343"/>
              </a:solidFill>
            </a:endParaRPr>
          </a:p>
        </p:txBody>
      </p:sp>
      <p:sp>
        <p:nvSpPr>
          <p:cNvPr id="353" name="Google Shape;353;p45"/>
          <p:cNvSpPr txBox="1"/>
          <p:nvPr/>
        </p:nvSpPr>
        <p:spPr>
          <a:xfrm>
            <a:off x="373550" y="3499857"/>
            <a:ext cx="4266531" cy="47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900"/>
              <a:buFont typeface="Arial"/>
              <a:buNone/>
            </a:pPr>
            <a:r>
              <a:rPr lang="ko-KR" altLang="en-US" sz="1200" dirty="0">
                <a:solidFill>
                  <a:srgbClr val="434343"/>
                </a:solidFill>
              </a:rPr>
              <a:t>■ </a:t>
            </a:r>
            <a:r>
              <a:rPr lang="en-US" sz="1200" dirty="0" err="1">
                <a:solidFill>
                  <a:srgbClr val="434343"/>
                </a:solidFill>
              </a:rPr>
              <a:t>장바구니</a:t>
            </a:r>
            <a:r>
              <a:rPr lang="en-US" sz="1200" dirty="0">
                <a:solidFill>
                  <a:srgbClr val="434343"/>
                </a:solidFill>
              </a:rPr>
              <a:t> </a:t>
            </a:r>
            <a:r>
              <a:rPr lang="en-US" sz="1200" dirty="0" err="1">
                <a:solidFill>
                  <a:srgbClr val="434343"/>
                </a:solidFill>
              </a:rPr>
              <a:t>분석한</a:t>
            </a:r>
            <a:r>
              <a:rPr lang="en-US" sz="1200" dirty="0">
                <a:solidFill>
                  <a:srgbClr val="434343"/>
                </a:solidFill>
              </a:rPr>
              <a:t> </a:t>
            </a:r>
            <a:r>
              <a:rPr lang="en-US" sz="1200" dirty="0" err="1">
                <a:solidFill>
                  <a:srgbClr val="434343"/>
                </a:solidFill>
              </a:rPr>
              <a:t>데이터를</a:t>
            </a:r>
            <a:r>
              <a:rPr lang="en-US" sz="1200" dirty="0">
                <a:solidFill>
                  <a:srgbClr val="434343"/>
                </a:solidFill>
              </a:rPr>
              <a:t> </a:t>
            </a:r>
            <a:r>
              <a:rPr lang="en-US" sz="1200" dirty="0" err="1">
                <a:solidFill>
                  <a:srgbClr val="434343"/>
                </a:solidFill>
              </a:rPr>
              <a:t>이용하여</a:t>
            </a:r>
            <a:r>
              <a:rPr lang="en-US" sz="1200" dirty="0">
                <a:solidFill>
                  <a:srgbClr val="434343"/>
                </a:solidFill>
              </a:rPr>
              <a:t> </a:t>
            </a:r>
            <a:r>
              <a:rPr lang="en-US" sz="1200" dirty="0" err="1">
                <a:solidFill>
                  <a:srgbClr val="434343"/>
                </a:solidFill>
              </a:rPr>
              <a:t>쿠폰</a:t>
            </a:r>
            <a:r>
              <a:rPr lang="en-US" sz="1200" dirty="0">
                <a:solidFill>
                  <a:srgbClr val="434343"/>
                </a:solidFill>
              </a:rPr>
              <a:t> </a:t>
            </a:r>
            <a:r>
              <a:rPr lang="en-US" sz="1200" dirty="0" err="1">
                <a:solidFill>
                  <a:srgbClr val="434343"/>
                </a:solidFill>
              </a:rPr>
              <a:t>발급</a:t>
            </a:r>
            <a:r>
              <a:rPr lang="en-US" sz="1200" dirty="0">
                <a:solidFill>
                  <a:srgbClr val="434343"/>
                </a:solidFill>
              </a:rPr>
              <a:t>, </a:t>
            </a:r>
            <a:r>
              <a:rPr lang="en-US" sz="1200" dirty="0" err="1">
                <a:solidFill>
                  <a:srgbClr val="434343"/>
                </a:solidFill>
              </a:rPr>
              <a:t>이벤트</a:t>
            </a:r>
            <a:r>
              <a:rPr lang="en-US" sz="1200" dirty="0">
                <a:solidFill>
                  <a:srgbClr val="434343"/>
                </a:solidFill>
              </a:rPr>
              <a:t> </a:t>
            </a:r>
            <a:r>
              <a:rPr lang="en-US" sz="1200" dirty="0" err="1">
                <a:solidFill>
                  <a:srgbClr val="434343"/>
                </a:solidFill>
              </a:rPr>
              <a:t>진행</a:t>
            </a:r>
            <a:endParaRPr sz="1200" dirty="0">
              <a:solidFill>
                <a:srgbClr val="434343"/>
              </a:solidFill>
            </a:endParaRPr>
          </a:p>
        </p:txBody>
      </p:sp>
      <p:sp>
        <p:nvSpPr>
          <p:cNvPr id="354" name="Google Shape;354;p45"/>
          <p:cNvSpPr/>
          <p:nvPr/>
        </p:nvSpPr>
        <p:spPr>
          <a:xfrm>
            <a:off x="6102525" y="910475"/>
            <a:ext cx="1005300" cy="1005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666666"/>
                </a:solidFill>
              </a:rPr>
              <a:t>분석</a:t>
            </a:r>
            <a:endParaRPr sz="1500" b="1">
              <a:solidFill>
                <a:srgbClr val="666666"/>
              </a:solidFill>
            </a:endParaRPr>
          </a:p>
        </p:txBody>
      </p:sp>
      <p:cxnSp>
        <p:nvCxnSpPr>
          <p:cNvPr id="355" name="Google Shape;355;p45"/>
          <p:cNvCxnSpPr/>
          <p:nvPr/>
        </p:nvCxnSpPr>
        <p:spPr>
          <a:xfrm>
            <a:off x="6401163" y="2252250"/>
            <a:ext cx="207000" cy="20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45"/>
          <p:cNvCxnSpPr/>
          <p:nvPr/>
        </p:nvCxnSpPr>
        <p:spPr>
          <a:xfrm flipH="1">
            <a:off x="6608188" y="2255307"/>
            <a:ext cx="201000" cy="20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" name="Google Shape;357;p45"/>
          <p:cNvSpPr txBox="1"/>
          <p:nvPr/>
        </p:nvSpPr>
        <p:spPr>
          <a:xfrm>
            <a:off x="4904188" y="2691886"/>
            <a:ext cx="36090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900"/>
              <a:buFont typeface="Arial"/>
              <a:buNone/>
            </a:pPr>
            <a:r>
              <a:rPr lang="ko-KR" altLang="en-US" sz="1200" dirty="0">
                <a:solidFill>
                  <a:srgbClr val="434343"/>
                </a:solidFill>
              </a:rPr>
              <a:t>■ </a:t>
            </a:r>
            <a:r>
              <a:rPr lang="en-US" sz="1200" dirty="0" err="1">
                <a:solidFill>
                  <a:srgbClr val="434343"/>
                </a:solidFill>
              </a:rPr>
              <a:t>협업</a:t>
            </a:r>
            <a:r>
              <a:rPr lang="en-US" sz="1200" dirty="0">
                <a:solidFill>
                  <a:srgbClr val="434343"/>
                </a:solidFill>
              </a:rPr>
              <a:t> </a:t>
            </a:r>
            <a:r>
              <a:rPr lang="en-US" sz="1200" dirty="0" err="1">
                <a:solidFill>
                  <a:srgbClr val="434343"/>
                </a:solidFill>
              </a:rPr>
              <a:t>필터링으로</a:t>
            </a:r>
            <a:r>
              <a:rPr lang="en-US" sz="1200" dirty="0">
                <a:solidFill>
                  <a:srgbClr val="434343"/>
                </a:solidFill>
              </a:rPr>
              <a:t> </a:t>
            </a:r>
            <a:r>
              <a:rPr lang="en-US" sz="1200" dirty="0" err="1">
                <a:solidFill>
                  <a:srgbClr val="434343"/>
                </a:solidFill>
              </a:rPr>
              <a:t>나온</a:t>
            </a:r>
            <a:r>
              <a:rPr lang="en-US" sz="1200" dirty="0">
                <a:solidFill>
                  <a:srgbClr val="434343"/>
                </a:solidFill>
              </a:rPr>
              <a:t> </a:t>
            </a:r>
            <a:r>
              <a:rPr lang="en-US" sz="1200" dirty="0" err="1">
                <a:solidFill>
                  <a:srgbClr val="434343"/>
                </a:solidFill>
              </a:rPr>
              <a:t>결과를</a:t>
            </a:r>
            <a:r>
              <a:rPr lang="en-US" sz="1200" dirty="0">
                <a:solidFill>
                  <a:srgbClr val="434343"/>
                </a:solidFill>
              </a:rPr>
              <a:t> </a:t>
            </a:r>
            <a:r>
              <a:rPr lang="en-US" sz="1200" dirty="0" err="1">
                <a:solidFill>
                  <a:srgbClr val="434343"/>
                </a:solidFill>
              </a:rPr>
              <a:t>상품</a:t>
            </a:r>
            <a:r>
              <a:rPr lang="en-US" sz="1200" dirty="0">
                <a:solidFill>
                  <a:srgbClr val="434343"/>
                </a:solidFill>
              </a:rPr>
              <a:t> </a:t>
            </a:r>
            <a:r>
              <a:rPr lang="en-US" sz="1200" dirty="0" err="1">
                <a:solidFill>
                  <a:srgbClr val="434343"/>
                </a:solidFill>
              </a:rPr>
              <a:t>추천으로</a:t>
            </a:r>
            <a:r>
              <a:rPr lang="en-US" sz="1200" dirty="0">
                <a:solidFill>
                  <a:srgbClr val="434343"/>
                </a:solidFill>
              </a:rPr>
              <a:t> </a:t>
            </a:r>
            <a:r>
              <a:rPr lang="en-US" sz="1200" dirty="0" err="1">
                <a:solidFill>
                  <a:srgbClr val="434343"/>
                </a:solidFill>
              </a:rPr>
              <a:t>활용</a:t>
            </a:r>
            <a:endParaRPr sz="800" dirty="0">
              <a:solidFill>
                <a:srgbClr val="434343"/>
              </a:solidFill>
            </a:endParaRPr>
          </a:p>
        </p:txBody>
      </p:sp>
      <p:sp>
        <p:nvSpPr>
          <p:cNvPr id="358" name="Google Shape;358;p45"/>
          <p:cNvSpPr txBox="1"/>
          <p:nvPr/>
        </p:nvSpPr>
        <p:spPr>
          <a:xfrm>
            <a:off x="4904188" y="3180348"/>
            <a:ext cx="3866262" cy="37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900"/>
              <a:buFont typeface="Arial"/>
              <a:buNone/>
            </a:pPr>
            <a:r>
              <a:rPr lang="ko-KR" altLang="en-US" sz="1200" dirty="0">
                <a:solidFill>
                  <a:srgbClr val="434343"/>
                </a:solidFill>
              </a:rPr>
              <a:t>■ </a:t>
            </a:r>
            <a:r>
              <a:rPr lang="en-US" sz="1200" dirty="0" err="1">
                <a:solidFill>
                  <a:srgbClr val="434343"/>
                </a:solidFill>
              </a:rPr>
              <a:t>시간대</a:t>
            </a:r>
            <a:r>
              <a:rPr lang="en-US" sz="1200" dirty="0">
                <a:solidFill>
                  <a:srgbClr val="434343"/>
                </a:solidFill>
              </a:rPr>
              <a:t> </a:t>
            </a:r>
            <a:r>
              <a:rPr lang="en-US" sz="1200" dirty="0" err="1">
                <a:solidFill>
                  <a:srgbClr val="434343"/>
                </a:solidFill>
              </a:rPr>
              <a:t>이용자</a:t>
            </a:r>
            <a:r>
              <a:rPr lang="en-US" sz="1200" dirty="0">
                <a:solidFill>
                  <a:srgbClr val="434343"/>
                </a:solidFill>
              </a:rPr>
              <a:t> 수 </a:t>
            </a:r>
            <a:r>
              <a:rPr lang="en-US" sz="1200" dirty="0" err="1">
                <a:solidFill>
                  <a:srgbClr val="434343"/>
                </a:solidFill>
              </a:rPr>
              <a:t>분석</a:t>
            </a:r>
            <a:r>
              <a:rPr lang="en-US" sz="1200" dirty="0">
                <a:solidFill>
                  <a:srgbClr val="434343"/>
                </a:solidFill>
              </a:rPr>
              <a:t> </a:t>
            </a:r>
            <a:r>
              <a:rPr lang="en-US" sz="1200" dirty="0" err="1">
                <a:solidFill>
                  <a:srgbClr val="434343"/>
                </a:solidFill>
              </a:rPr>
              <a:t>데이터를</a:t>
            </a:r>
            <a:r>
              <a:rPr lang="en-US" sz="1200" dirty="0">
                <a:solidFill>
                  <a:srgbClr val="434343"/>
                </a:solidFill>
              </a:rPr>
              <a:t> </a:t>
            </a:r>
            <a:r>
              <a:rPr lang="en-US" sz="1200" dirty="0" err="1">
                <a:solidFill>
                  <a:srgbClr val="434343"/>
                </a:solidFill>
              </a:rPr>
              <a:t>활용한</a:t>
            </a:r>
            <a:r>
              <a:rPr lang="en-US" sz="1200" dirty="0">
                <a:solidFill>
                  <a:srgbClr val="434343"/>
                </a:solidFill>
              </a:rPr>
              <a:t> </a:t>
            </a:r>
            <a:r>
              <a:rPr lang="en-US" sz="1200" dirty="0" err="1">
                <a:solidFill>
                  <a:srgbClr val="434343"/>
                </a:solidFill>
              </a:rPr>
              <a:t>고객</a:t>
            </a:r>
            <a:r>
              <a:rPr lang="en-US" sz="1200" dirty="0">
                <a:solidFill>
                  <a:srgbClr val="434343"/>
                </a:solidFill>
              </a:rPr>
              <a:t> </a:t>
            </a:r>
            <a:r>
              <a:rPr lang="en-US" sz="1200" dirty="0" err="1">
                <a:solidFill>
                  <a:srgbClr val="434343"/>
                </a:solidFill>
              </a:rPr>
              <a:t>타겟팅</a:t>
            </a:r>
            <a:endParaRPr sz="800" dirty="0">
              <a:solidFill>
                <a:srgbClr val="434343"/>
              </a:solidFill>
            </a:endParaRPr>
          </a:p>
        </p:txBody>
      </p:sp>
      <p:sp>
        <p:nvSpPr>
          <p:cNvPr id="359" name="Google Shape;359;p45"/>
          <p:cNvSpPr txBox="1"/>
          <p:nvPr/>
        </p:nvSpPr>
        <p:spPr>
          <a:xfrm>
            <a:off x="4904188" y="3788228"/>
            <a:ext cx="3866262" cy="37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900"/>
              <a:buFont typeface="Arial"/>
              <a:buNone/>
            </a:pPr>
            <a:r>
              <a:rPr lang="ko-KR" altLang="en-US" sz="1200" dirty="0">
                <a:solidFill>
                  <a:srgbClr val="434343"/>
                </a:solidFill>
              </a:rPr>
              <a:t>■ </a:t>
            </a:r>
            <a:r>
              <a:rPr lang="en-US" sz="1200" dirty="0" err="1">
                <a:solidFill>
                  <a:srgbClr val="434343"/>
                </a:solidFill>
              </a:rPr>
              <a:t>연관성</a:t>
            </a:r>
            <a:r>
              <a:rPr lang="en-US" sz="1200" dirty="0">
                <a:solidFill>
                  <a:srgbClr val="434343"/>
                </a:solidFill>
              </a:rPr>
              <a:t> </a:t>
            </a:r>
            <a:r>
              <a:rPr lang="en-US" sz="1200" dirty="0" err="1">
                <a:solidFill>
                  <a:srgbClr val="434343"/>
                </a:solidFill>
              </a:rPr>
              <a:t>분석을</a:t>
            </a:r>
            <a:r>
              <a:rPr lang="en-US" sz="1200" dirty="0">
                <a:solidFill>
                  <a:srgbClr val="434343"/>
                </a:solidFill>
              </a:rPr>
              <a:t> </a:t>
            </a:r>
            <a:r>
              <a:rPr lang="en-US" sz="1200" dirty="0" err="1">
                <a:solidFill>
                  <a:srgbClr val="434343"/>
                </a:solidFill>
              </a:rPr>
              <a:t>통해</a:t>
            </a:r>
            <a:r>
              <a:rPr lang="en-US" sz="1200" dirty="0">
                <a:solidFill>
                  <a:srgbClr val="434343"/>
                </a:solidFill>
              </a:rPr>
              <a:t> </a:t>
            </a:r>
            <a:r>
              <a:rPr lang="en-US" sz="1200" dirty="0" err="1">
                <a:solidFill>
                  <a:srgbClr val="434343"/>
                </a:solidFill>
              </a:rPr>
              <a:t>신규</a:t>
            </a:r>
            <a:r>
              <a:rPr lang="en-US" sz="1200" dirty="0">
                <a:solidFill>
                  <a:srgbClr val="434343"/>
                </a:solidFill>
              </a:rPr>
              <a:t> </a:t>
            </a:r>
            <a:r>
              <a:rPr lang="en-US" sz="1200" dirty="0" err="1">
                <a:solidFill>
                  <a:srgbClr val="434343"/>
                </a:solidFill>
              </a:rPr>
              <a:t>회원</a:t>
            </a:r>
            <a:r>
              <a:rPr lang="en-US" sz="1200" dirty="0">
                <a:solidFill>
                  <a:srgbClr val="434343"/>
                </a:solidFill>
              </a:rPr>
              <a:t> </a:t>
            </a:r>
            <a:r>
              <a:rPr lang="en-US" sz="1200" dirty="0" err="1">
                <a:solidFill>
                  <a:srgbClr val="434343"/>
                </a:solidFill>
              </a:rPr>
              <a:t>가입시</a:t>
            </a:r>
            <a:r>
              <a:rPr lang="en-US" sz="1200" dirty="0">
                <a:solidFill>
                  <a:srgbClr val="434343"/>
                </a:solidFill>
              </a:rPr>
              <a:t> </a:t>
            </a:r>
            <a:r>
              <a:rPr lang="en-US" sz="1200" dirty="0" err="1">
                <a:solidFill>
                  <a:srgbClr val="434343"/>
                </a:solidFill>
              </a:rPr>
              <a:t>추천</a:t>
            </a:r>
            <a:r>
              <a:rPr lang="en-US" sz="1200" dirty="0">
                <a:solidFill>
                  <a:srgbClr val="434343"/>
                </a:solidFill>
              </a:rPr>
              <a:t> </a:t>
            </a:r>
            <a:r>
              <a:rPr lang="en-US" sz="1200" dirty="0" err="1">
                <a:solidFill>
                  <a:srgbClr val="434343"/>
                </a:solidFill>
              </a:rPr>
              <a:t>상품</a:t>
            </a:r>
            <a:r>
              <a:rPr lang="en-US" sz="1200" dirty="0">
                <a:solidFill>
                  <a:srgbClr val="434343"/>
                </a:solidFill>
              </a:rPr>
              <a:t> </a:t>
            </a:r>
            <a:r>
              <a:rPr lang="en-US" sz="1200" dirty="0" err="1">
                <a:solidFill>
                  <a:srgbClr val="434343"/>
                </a:solidFill>
              </a:rPr>
              <a:t>팝업</a:t>
            </a:r>
            <a:endParaRPr sz="800"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99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/>
          <p:nvPr/>
        </p:nvSpPr>
        <p:spPr>
          <a:xfrm>
            <a:off x="3279600" y="2047800"/>
            <a:ext cx="2584800" cy="10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rgbClr val="E9C77D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감사합니다</a:t>
            </a:r>
            <a:r>
              <a:rPr lang="en-US" sz="3400" b="1">
                <a:solidFill>
                  <a:srgbClr val="E9C77D"/>
                </a:solidFill>
              </a:rPr>
              <a:t> :)                      </a:t>
            </a:r>
            <a:r>
              <a:rPr lang="en-US" sz="4900" b="1">
                <a:solidFill>
                  <a:srgbClr val="E9C77D"/>
                </a:solidFill>
              </a:rPr>
              <a:t> </a:t>
            </a:r>
            <a:endParaRPr sz="4900" b="1">
              <a:solidFill>
                <a:srgbClr val="E9C77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99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/>
        </p:nvSpPr>
        <p:spPr>
          <a:xfrm>
            <a:off x="5579269" y="378619"/>
            <a:ext cx="3310856" cy="802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dirty="0" err="1">
                <a:solidFill>
                  <a:srgbClr val="E9C77D"/>
                </a:solidFill>
              </a:rPr>
              <a:t>분석</a:t>
            </a:r>
            <a:r>
              <a:rPr lang="en-US" sz="3100" b="1" dirty="0">
                <a:solidFill>
                  <a:srgbClr val="E9C77D"/>
                </a:solidFill>
              </a:rPr>
              <a:t> </a:t>
            </a:r>
            <a:r>
              <a:rPr lang="en-US" sz="3100" b="1" dirty="0" err="1">
                <a:solidFill>
                  <a:srgbClr val="E9C77D"/>
                </a:solidFill>
              </a:rPr>
              <a:t>배경</a:t>
            </a:r>
            <a:r>
              <a:rPr lang="en-US" sz="3100" b="1" dirty="0">
                <a:solidFill>
                  <a:srgbClr val="E9C77D"/>
                </a:solidFill>
              </a:rPr>
              <a:t> 및 </a:t>
            </a:r>
            <a:r>
              <a:rPr lang="en-US" sz="3100" b="1" dirty="0" err="1">
                <a:solidFill>
                  <a:srgbClr val="E9C77D"/>
                </a:solidFill>
              </a:rPr>
              <a:t>목적</a:t>
            </a:r>
            <a:endParaRPr sz="3100" b="1" dirty="0">
              <a:solidFill>
                <a:srgbClr val="E9C77D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 dirty="0">
                <a:solidFill>
                  <a:srgbClr val="E9C77D"/>
                </a:solidFill>
              </a:rPr>
              <a:t>                      </a:t>
            </a:r>
            <a:r>
              <a:rPr lang="en-US" sz="4600" b="1" dirty="0">
                <a:solidFill>
                  <a:srgbClr val="E9C77D"/>
                </a:solidFill>
              </a:rPr>
              <a:t> /</a:t>
            </a:r>
            <a:endParaRPr sz="4600" b="1" dirty="0">
              <a:solidFill>
                <a:srgbClr val="E9C77D"/>
              </a:solidFill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-138950" y="3453900"/>
            <a:ext cx="2212051" cy="13547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1">
                <a:ln w="9525" cap="flat" cmpd="sng">
                  <a:solidFill>
                    <a:srgbClr val="E8C67D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Verdana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24"/>
          <p:cNvCxnSpPr/>
          <p:nvPr/>
        </p:nvCxnSpPr>
        <p:spPr>
          <a:xfrm>
            <a:off x="2397775" y="2618775"/>
            <a:ext cx="4448700" cy="0"/>
          </a:xfrm>
          <a:prstGeom prst="straightConnector1">
            <a:avLst/>
          </a:prstGeom>
          <a:noFill/>
          <a:ln w="114300" cap="flat" cmpd="sng">
            <a:solidFill>
              <a:srgbClr val="E8C67C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42" name="Google Shape;142;p24"/>
          <p:cNvSpPr txBox="1"/>
          <p:nvPr/>
        </p:nvSpPr>
        <p:spPr>
          <a:xfrm>
            <a:off x="2589075" y="2371950"/>
            <a:ext cx="42093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900"/>
              <a:buFont typeface="Arial"/>
              <a:buNone/>
            </a:pPr>
            <a:r>
              <a:rPr lang="en-US" sz="1600" b="1" dirty="0" err="1">
                <a:latin typeface="Nanum Myeongjo"/>
                <a:ea typeface="Nanum Myeongjo"/>
                <a:cs typeface="Nanum Myeongjo"/>
                <a:sym typeface="Nanum Myeongjo"/>
              </a:rPr>
              <a:t>반려견을</a:t>
            </a:r>
            <a:r>
              <a:rPr lang="en-US" sz="1600" b="1" dirty="0"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sz="1600" b="1" dirty="0" err="1">
                <a:latin typeface="Nanum Myeongjo"/>
                <a:ea typeface="Nanum Myeongjo"/>
                <a:cs typeface="Nanum Myeongjo"/>
                <a:sym typeface="Nanum Myeongjo"/>
              </a:rPr>
              <a:t>키우는</a:t>
            </a:r>
            <a:r>
              <a:rPr lang="en-US" sz="1600" b="1" dirty="0"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sz="1600" b="1" dirty="0" err="1">
                <a:latin typeface="Nanum Myeongjo"/>
                <a:ea typeface="Nanum Myeongjo"/>
                <a:cs typeface="Nanum Myeongjo"/>
                <a:sym typeface="Nanum Myeongjo"/>
              </a:rPr>
              <a:t>사람들의</a:t>
            </a:r>
            <a:r>
              <a:rPr lang="en-US" sz="1600" b="1" dirty="0"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sz="1600" b="1" dirty="0" err="1">
                <a:latin typeface="Nanum Myeongjo"/>
                <a:ea typeface="Nanum Myeongjo"/>
                <a:cs typeface="Nanum Myeongjo"/>
                <a:sym typeface="Nanum Myeongjo"/>
              </a:rPr>
              <a:t>힘든</a:t>
            </a:r>
            <a:r>
              <a:rPr lang="en-US" sz="1600" b="1" dirty="0"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sz="1600" b="1" dirty="0" err="1">
                <a:latin typeface="Nanum Myeongjo"/>
                <a:ea typeface="Nanum Myeongjo"/>
                <a:cs typeface="Nanum Myeongjo"/>
                <a:sym typeface="Nanum Myeongjo"/>
              </a:rPr>
              <a:t>점은</a:t>
            </a:r>
            <a:r>
              <a:rPr lang="en-US" sz="1600" b="1" dirty="0"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sz="1600" b="1" dirty="0" err="1">
                <a:latin typeface="Nanum Myeongjo"/>
                <a:ea typeface="Nanum Myeongjo"/>
                <a:cs typeface="Nanum Myeongjo"/>
                <a:sym typeface="Nanum Myeongjo"/>
              </a:rPr>
              <a:t>무엇일까</a:t>
            </a:r>
            <a:r>
              <a:rPr lang="en-US" sz="1600" b="1" dirty="0">
                <a:latin typeface="Nanum Myeongjo"/>
                <a:ea typeface="Nanum Myeongjo"/>
                <a:cs typeface="Nanum Myeongjo"/>
                <a:sym typeface="Nanum Myeongjo"/>
              </a:rPr>
              <a:t>?</a:t>
            </a:r>
            <a:endParaRPr sz="1600" b="1" dirty="0"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0437" y="1072225"/>
            <a:ext cx="4494972" cy="3693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25"/>
          <p:cNvCxnSpPr/>
          <p:nvPr/>
        </p:nvCxnSpPr>
        <p:spPr>
          <a:xfrm>
            <a:off x="8" y="31134"/>
            <a:ext cx="1833600" cy="0"/>
          </a:xfrm>
          <a:prstGeom prst="straightConnector1">
            <a:avLst/>
          </a:prstGeom>
          <a:noFill/>
          <a:ln w="114300" cap="flat" cmpd="sng">
            <a:solidFill>
              <a:srgbClr val="E8C67C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49" name="Google Shape;149;p25"/>
          <p:cNvSpPr txBox="1"/>
          <p:nvPr/>
        </p:nvSpPr>
        <p:spPr>
          <a:xfrm>
            <a:off x="1486135" y="254925"/>
            <a:ext cx="1005168" cy="399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1300"/>
              <a:buFont typeface="Arial"/>
              <a:buNone/>
            </a:pPr>
            <a:r>
              <a:rPr lang="en-US" sz="1300" b="1" dirty="0" err="1">
                <a:latin typeface="Nanum Myeongjo"/>
                <a:ea typeface="Nanum Myeongjo"/>
                <a:cs typeface="Nanum Myeongjo"/>
                <a:sym typeface="Nanum Myeongjo"/>
              </a:rPr>
              <a:t>문제점</a:t>
            </a:r>
            <a:r>
              <a:rPr lang="en-US" sz="1300" b="1" dirty="0">
                <a:latin typeface="Nanum Myeongjo"/>
                <a:ea typeface="Nanum Myeongjo"/>
                <a:cs typeface="Nanum Myeongjo"/>
                <a:sym typeface="Nanum Myeongjo"/>
              </a:rPr>
              <a:t> 1</a:t>
            </a:r>
            <a:r>
              <a:rPr lang="en-US" sz="1300" b="1" dirty="0"/>
              <a:t> </a:t>
            </a:r>
            <a:endParaRPr sz="1300" dirty="0"/>
          </a:p>
        </p:txBody>
      </p:sp>
      <p:sp>
        <p:nvSpPr>
          <p:cNvPr id="150" name="Google Shape;150;p25"/>
          <p:cNvSpPr txBox="1"/>
          <p:nvPr/>
        </p:nvSpPr>
        <p:spPr>
          <a:xfrm>
            <a:off x="2480436" y="467475"/>
            <a:ext cx="5756307" cy="60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latin typeface="Nanum Myeongjo" panose="020B0600000101010101" charset="-127"/>
                <a:ea typeface="Nanum Myeongjo" panose="020B0600000101010101" charset="-127"/>
                <a:cs typeface="Helvetica Neue"/>
                <a:sym typeface="Helvetica Neue"/>
              </a:rPr>
              <a:t>알맞은</a:t>
            </a:r>
            <a:r>
              <a:rPr lang="en-US" sz="1500" b="1" dirty="0">
                <a:latin typeface="Nanum Myeongjo" panose="020B0600000101010101" charset="-127"/>
                <a:ea typeface="Nanum Myeongjo" panose="020B0600000101010101" charset="-127"/>
                <a:cs typeface="Helvetica Neue"/>
                <a:sym typeface="Helvetica Neue"/>
              </a:rPr>
              <a:t> </a:t>
            </a:r>
            <a:r>
              <a:rPr lang="en-US" sz="1500" b="1" dirty="0" err="1">
                <a:latin typeface="Nanum Myeongjo" panose="020B0600000101010101" charset="-127"/>
                <a:ea typeface="Nanum Myeongjo" panose="020B0600000101010101" charset="-127"/>
                <a:cs typeface="Helvetica Neue"/>
                <a:sym typeface="Helvetica Neue"/>
              </a:rPr>
              <a:t>사료를</a:t>
            </a:r>
            <a:r>
              <a:rPr lang="en-US" sz="1500" b="1" dirty="0">
                <a:latin typeface="Nanum Myeongjo" panose="020B0600000101010101" charset="-127"/>
                <a:ea typeface="Nanum Myeongjo" panose="020B0600000101010101" charset="-127"/>
                <a:cs typeface="Helvetica Neue"/>
                <a:sym typeface="Helvetica Neue"/>
              </a:rPr>
              <a:t> </a:t>
            </a:r>
            <a:r>
              <a:rPr lang="en-US" sz="1500" b="1" dirty="0" err="1">
                <a:latin typeface="Nanum Myeongjo" panose="020B0600000101010101" charset="-127"/>
                <a:ea typeface="Nanum Myeongjo" panose="020B0600000101010101" charset="-127"/>
                <a:cs typeface="Helvetica Neue"/>
                <a:sym typeface="Helvetica Neue"/>
              </a:rPr>
              <a:t>찾기</a:t>
            </a:r>
            <a:r>
              <a:rPr lang="en-US" sz="1500" b="1" dirty="0">
                <a:latin typeface="Nanum Myeongjo" panose="020B0600000101010101" charset="-127"/>
                <a:ea typeface="Nanum Myeongjo" panose="020B0600000101010101" charset="-127"/>
                <a:cs typeface="Helvetica Neue"/>
                <a:sym typeface="Helvetica Neue"/>
              </a:rPr>
              <a:t> </a:t>
            </a:r>
            <a:r>
              <a:rPr lang="en-US" sz="1500" b="1" dirty="0" err="1">
                <a:latin typeface="Nanum Myeongjo" panose="020B0600000101010101" charset="-127"/>
                <a:ea typeface="Nanum Myeongjo" panose="020B0600000101010101" charset="-127"/>
                <a:cs typeface="Helvetica Neue"/>
                <a:sym typeface="Helvetica Neue"/>
              </a:rPr>
              <a:t>위해서</a:t>
            </a:r>
            <a:r>
              <a:rPr lang="en-US" sz="1500" b="1" dirty="0">
                <a:latin typeface="Nanum Myeongjo" panose="020B0600000101010101" charset="-127"/>
                <a:ea typeface="Nanum Myeongjo" panose="020B0600000101010101" charset="-127"/>
                <a:cs typeface="Helvetica Neue"/>
                <a:sym typeface="Helvetica Neue"/>
              </a:rPr>
              <a:t> </a:t>
            </a:r>
            <a:r>
              <a:rPr lang="en-US" sz="1500" b="1" dirty="0" err="1">
                <a:latin typeface="Nanum Myeongjo" panose="020B0600000101010101" charset="-127"/>
                <a:ea typeface="Nanum Myeongjo" panose="020B0600000101010101" charset="-127"/>
                <a:cs typeface="Helvetica Neue"/>
                <a:sym typeface="Helvetica Neue"/>
              </a:rPr>
              <a:t>잦은</a:t>
            </a:r>
            <a:r>
              <a:rPr lang="en-US" sz="1500" b="1" dirty="0">
                <a:latin typeface="Nanum Myeongjo" panose="020B0600000101010101" charset="-127"/>
                <a:ea typeface="Nanum Myeongjo" panose="020B0600000101010101" charset="-127"/>
                <a:cs typeface="Helvetica Neue"/>
                <a:sym typeface="Helvetica Neue"/>
              </a:rPr>
              <a:t> </a:t>
            </a:r>
            <a:r>
              <a:rPr lang="en-US" sz="1500" b="1" dirty="0" err="1">
                <a:latin typeface="Nanum Myeongjo" panose="020B0600000101010101" charset="-127"/>
                <a:ea typeface="Nanum Myeongjo" panose="020B0600000101010101" charset="-127"/>
                <a:cs typeface="Helvetica Neue"/>
                <a:sym typeface="Helvetica Neue"/>
              </a:rPr>
              <a:t>구매로</a:t>
            </a:r>
            <a:r>
              <a:rPr lang="en-US" sz="1500" b="1" dirty="0">
                <a:latin typeface="Nanum Myeongjo" panose="020B0600000101010101" charset="-127"/>
                <a:ea typeface="Nanum Myeongjo" panose="020B0600000101010101" charset="-127"/>
                <a:cs typeface="Helvetica Neue"/>
                <a:sym typeface="Helvetica Neue"/>
              </a:rPr>
              <a:t> </a:t>
            </a:r>
            <a:r>
              <a:rPr lang="en-US" sz="1500" b="1" dirty="0" err="1">
                <a:latin typeface="Nanum Myeongjo" panose="020B0600000101010101" charset="-127"/>
                <a:ea typeface="Nanum Myeongjo" panose="020B0600000101010101" charset="-127"/>
                <a:cs typeface="Helvetica Neue"/>
                <a:sym typeface="Helvetica Neue"/>
              </a:rPr>
              <a:t>인해</a:t>
            </a:r>
            <a:r>
              <a:rPr lang="en-US" sz="1500" b="1" dirty="0">
                <a:latin typeface="Nanum Myeongjo" panose="020B0600000101010101" charset="-127"/>
                <a:ea typeface="Nanum Myeongjo" panose="020B0600000101010101" charset="-127"/>
                <a:cs typeface="Helvetica Neue"/>
                <a:sym typeface="Helvetica Neue"/>
              </a:rPr>
              <a:t> </a:t>
            </a:r>
            <a:r>
              <a:rPr lang="en-US" sz="1500" b="1" dirty="0" err="1">
                <a:latin typeface="Nanum Myeongjo" panose="020B0600000101010101" charset="-127"/>
                <a:ea typeface="Nanum Myeongjo" panose="020B0600000101010101" charset="-127"/>
                <a:cs typeface="Helvetica Neue"/>
                <a:sym typeface="Helvetica Neue"/>
              </a:rPr>
              <a:t>늘어나기만</a:t>
            </a:r>
            <a:r>
              <a:rPr lang="en-US" sz="1500" b="1" dirty="0">
                <a:latin typeface="Nanum Myeongjo" panose="020B0600000101010101" charset="-127"/>
                <a:ea typeface="Nanum Myeongjo" panose="020B0600000101010101" charset="-127"/>
                <a:cs typeface="Helvetica Neue"/>
                <a:sym typeface="Helvetica Neue"/>
              </a:rPr>
              <a:t> </a:t>
            </a:r>
            <a:r>
              <a:rPr lang="en-US" sz="1500" b="1" dirty="0" err="1">
                <a:latin typeface="Nanum Myeongjo" panose="020B0600000101010101" charset="-127"/>
                <a:ea typeface="Nanum Myeongjo" panose="020B0600000101010101" charset="-127"/>
                <a:cs typeface="Helvetica Neue"/>
                <a:sym typeface="Helvetica Neue"/>
              </a:rPr>
              <a:t>하는</a:t>
            </a:r>
            <a:r>
              <a:rPr lang="en-US" sz="1500" b="1" dirty="0">
                <a:latin typeface="Nanum Myeongjo" panose="020B0600000101010101" charset="-127"/>
                <a:ea typeface="Nanum Myeongjo" panose="020B0600000101010101" charset="-127"/>
                <a:cs typeface="Helvetica Neue"/>
                <a:sym typeface="Helvetica Neue"/>
              </a:rPr>
              <a:t> </a:t>
            </a:r>
            <a:r>
              <a:rPr lang="en-US" sz="1500" b="1" dirty="0" err="1">
                <a:latin typeface="Nanum Myeongjo" panose="020B0600000101010101" charset="-127"/>
                <a:ea typeface="Nanum Myeongjo" panose="020B0600000101010101" charset="-127"/>
                <a:cs typeface="Helvetica Neue"/>
                <a:sym typeface="Helvetica Neue"/>
              </a:rPr>
              <a:t>양육비</a:t>
            </a:r>
            <a:endParaRPr sz="1500" b="1" dirty="0">
              <a:latin typeface="Nanum Myeongjo" panose="020B0600000101010101" charset="-127"/>
              <a:ea typeface="Nanum Myeongjo" panose="020B0600000101010101" charset="-127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900"/>
              <a:buFont typeface="Arial"/>
              <a:buNone/>
            </a:pPr>
            <a:endParaRPr sz="900" dirty="0">
              <a:latin typeface="Nanum Myeongjo" panose="020B0600000101010101" charset="-127"/>
              <a:ea typeface="Nanum Myeongjo" panose="020B0600000101010101" charset="-127"/>
            </a:endParaRPr>
          </a:p>
        </p:txBody>
      </p:sp>
      <p:cxnSp>
        <p:nvCxnSpPr>
          <p:cNvPr id="151" name="Google Shape;151;p25"/>
          <p:cNvCxnSpPr>
            <a:stCxn id="149" idx="3"/>
          </p:cNvCxnSpPr>
          <p:nvPr/>
        </p:nvCxnSpPr>
        <p:spPr>
          <a:xfrm flipH="1">
            <a:off x="2211835" y="454846"/>
            <a:ext cx="279468" cy="198779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26"/>
          <p:cNvCxnSpPr/>
          <p:nvPr/>
        </p:nvCxnSpPr>
        <p:spPr>
          <a:xfrm>
            <a:off x="8" y="31134"/>
            <a:ext cx="1833600" cy="0"/>
          </a:xfrm>
          <a:prstGeom prst="straightConnector1">
            <a:avLst/>
          </a:prstGeom>
          <a:noFill/>
          <a:ln w="114300" cap="flat" cmpd="sng">
            <a:solidFill>
              <a:srgbClr val="E8C67C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57" name="Google Shape;157;p26"/>
          <p:cNvSpPr txBox="1"/>
          <p:nvPr/>
        </p:nvSpPr>
        <p:spPr>
          <a:xfrm>
            <a:off x="2669249" y="576725"/>
            <a:ext cx="8760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1300"/>
              <a:buFont typeface="Arial"/>
              <a:buNone/>
            </a:pPr>
            <a:r>
              <a:rPr lang="en-US" sz="1300" b="1">
                <a:latin typeface="Nanum Myeongjo"/>
                <a:ea typeface="Nanum Myeongjo"/>
                <a:cs typeface="Nanum Myeongjo"/>
                <a:sym typeface="Nanum Myeongjo"/>
              </a:rPr>
              <a:t>문제점 2</a:t>
            </a:r>
            <a:r>
              <a:rPr lang="en-US" sz="1300" b="1"/>
              <a:t> </a:t>
            </a:r>
            <a:endParaRPr sz="1300" b="1"/>
          </a:p>
        </p:txBody>
      </p:sp>
      <p:sp>
        <p:nvSpPr>
          <p:cNvPr id="158" name="Google Shape;158;p26"/>
          <p:cNvSpPr txBox="1"/>
          <p:nvPr/>
        </p:nvSpPr>
        <p:spPr>
          <a:xfrm>
            <a:off x="3663549" y="787525"/>
            <a:ext cx="3865963" cy="44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latin typeface="Helvetica Neue"/>
                <a:ea typeface="Helvetica Neue"/>
                <a:cs typeface="Helvetica Neue"/>
                <a:sym typeface="Helvetica Neue"/>
              </a:rPr>
              <a:t>반려견에게</a:t>
            </a:r>
            <a:r>
              <a:rPr lang="en-US" sz="15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500" dirty="0" err="1">
                <a:latin typeface="Helvetica Neue"/>
                <a:ea typeface="Helvetica Neue"/>
                <a:cs typeface="Helvetica Neue"/>
                <a:sym typeface="Helvetica Neue"/>
              </a:rPr>
              <a:t>적절한</a:t>
            </a:r>
            <a:r>
              <a:rPr lang="en-US" sz="15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500" dirty="0" err="1">
                <a:latin typeface="Helvetica Neue"/>
                <a:ea typeface="Helvetica Neue"/>
                <a:cs typeface="Helvetica Neue"/>
                <a:sym typeface="Helvetica Neue"/>
              </a:rPr>
              <a:t>사료</a:t>
            </a:r>
            <a:r>
              <a:rPr lang="en-US" sz="15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500" dirty="0" err="1">
                <a:latin typeface="Helvetica Neue"/>
                <a:ea typeface="Helvetica Neue"/>
                <a:cs typeface="Helvetica Neue"/>
                <a:sym typeface="Helvetica Neue"/>
              </a:rPr>
              <a:t>선택을</a:t>
            </a:r>
            <a:r>
              <a:rPr lang="en-US" sz="15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500" dirty="0" err="1">
                <a:latin typeface="Helvetica Neue"/>
                <a:ea typeface="Helvetica Neue"/>
                <a:cs typeface="Helvetica Neue"/>
                <a:sym typeface="Helvetica Neue"/>
              </a:rPr>
              <a:t>하기</a:t>
            </a:r>
            <a:r>
              <a:rPr lang="en-US" sz="15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500" dirty="0" err="1">
                <a:latin typeface="Helvetica Neue"/>
                <a:ea typeface="Helvetica Neue"/>
                <a:cs typeface="Helvetica Neue"/>
                <a:sym typeface="Helvetica Neue"/>
              </a:rPr>
              <a:t>어려움</a:t>
            </a:r>
            <a:endParaRPr sz="15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900"/>
              <a:buFont typeface="Arial"/>
              <a:buNone/>
            </a:pPr>
            <a:endParaRPr sz="900" dirty="0"/>
          </a:p>
        </p:txBody>
      </p:sp>
      <p:cxnSp>
        <p:nvCxnSpPr>
          <p:cNvPr id="159" name="Google Shape;159;p26"/>
          <p:cNvCxnSpPr>
            <a:stCxn id="157" idx="3"/>
          </p:cNvCxnSpPr>
          <p:nvPr/>
        </p:nvCxnSpPr>
        <p:spPr>
          <a:xfrm flipH="1">
            <a:off x="3394949" y="715025"/>
            <a:ext cx="150300" cy="2604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26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525" y="1829500"/>
            <a:ext cx="6754150" cy="17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/>
          <p:nvPr/>
        </p:nvSpPr>
        <p:spPr>
          <a:xfrm>
            <a:off x="2206100" y="1107913"/>
            <a:ext cx="1523400" cy="1523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666666"/>
                </a:solidFill>
              </a:rPr>
              <a:t>사료 지출 절약</a:t>
            </a:r>
            <a:endParaRPr sz="1500" b="1">
              <a:solidFill>
                <a:srgbClr val="666666"/>
              </a:solidFill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5414500" y="1107913"/>
            <a:ext cx="1523400" cy="1523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666666"/>
                </a:solidFill>
              </a:rPr>
              <a:t>올바른 사료 선택</a:t>
            </a:r>
            <a:endParaRPr b="1">
              <a:solidFill>
                <a:srgbClr val="666666"/>
              </a:solidFill>
            </a:endParaRPr>
          </a:p>
        </p:txBody>
      </p:sp>
      <p:cxnSp>
        <p:nvCxnSpPr>
          <p:cNvPr id="167" name="Google Shape;167;p27"/>
          <p:cNvCxnSpPr/>
          <p:nvPr/>
        </p:nvCxnSpPr>
        <p:spPr>
          <a:xfrm>
            <a:off x="8" y="31134"/>
            <a:ext cx="1833600" cy="0"/>
          </a:xfrm>
          <a:prstGeom prst="straightConnector1">
            <a:avLst/>
          </a:prstGeom>
          <a:noFill/>
          <a:ln w="114300" cap="flat" cmpd="sng">
            <a:solidFill>
              <a:srgbClr val="E8C67C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68" name="Google Shape;168;p27"/>
          <p:cNvCxnSpPr/>
          <p:nvPr/>
        </p:nvCxnSpPr>
        <p:spPr>
          <a:xfrm>
            <a:off x="4346250" y="1869613"/>
            <a:ext cx="3951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27"/>
          <p:cNvCxnSpPr/>
          <p:nvPr/>
        </p:nvCxnSpPr>
        <p:spPr>
          <a:xfrm>
            <a:off x="4543800" y="1681513"/>
            <a:ext cx="0" cy="3762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27"/>
          <p:cNvCxnSpPr/>
          <p:nvPr/>
        </p:nvCxnSpPr>
        <p:spPr>
          <a:xfrm>
            <a:off x="4261650" y="2764075"/>
            <a:ext cx="315000" cy="3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7"/>
          <p:cNvCxnSpPr/>
          <p:nvPr/>
        </p:nvCxnSpPr>
        <p:spPr>
          <a:xfrm flipH="1">
            <a:off x="4576650" y="2768725"/>
            <a:ext cx="305700" cy="30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7"/>
          <p:cNvSpPr txBox="1"/>
          <p:nvPr/>
        </p:nvSpPr>
        <p:spPr>
          <a:xfrm>
            <a:off x="2779499" y="3607713"/>
            <a:ext cx="3699881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900"/>
              <a:buFont typeface="Arial"/>
              <a:buNone/>
            </a:pPr>
            <a:r>
              <a:rPr lang="en-US" b="1" u="sng" dirty="0" err="1">
                <a:solidFill>
                  <a:srgbClr val="434343"/>
                </a:solidFill>
              </a:rPr>
              <a:t>맞춤형</a:t>
            </a:r>
            <a:r>
              <a:rPr lang="en-US" b="1" u="sng" dirty="0">
                <a:solidFill>
                  <a:srgbClr val="434343"/>
                </a:solidFill>
              </a:rPr>
              <a:t> </a:t>
            </a:r>
            <a:r>
              <a:rPr lang="en-US" b="1" u="sng" dirty="0" err="1">
                <a:solidFill>
                  <a:srgbClr val="434343"/>
                </a:solidFill>
              </a:rPr>
              <a:t>서비스를</a:t>
            </a:r>
            <a:r>
              <a:rPr lang="en-US" b="1" u="sng" dirty="0">
                <a:solidFill>
                  <a:srgbClr val="434343"/>
                </a:solidFill>
              </a:rPr>
              <a:t> </a:t>
            </a:r>
            <a:r>
              <a:rPr lang="en-US" b="1" u="sng" dirty="0" err="1">
                <a:solidFill>
                  <a:srgbClr val="434343"/>
                </a:solidFill>
              </a:rPr>
              <a:t>제공해주는</a:t>
            </a:r>
            <a:r>
              <a:rPr lang="en-US" b="1" u="sng" dirty="0">
                <a:solidFill>
                  <a:srgbClr val="434343"/>
                </a:solidFill>
              </a:rPr>
              <a:t> </a:t>
            </a:r>
            <a:r>
              <a:rPr lang="en-US" b="1" u="sng" dirty="0" err="1">
                <a:solidFill>
                  <a:srgbClr val="434343"/>
                </a:solidFill>
              </a:rPr>
              <a:t>반려견</a:t>
            </a:r>
            <a:r>
              <a:rPr lang="en-US" b="1" u="sng" dirty="0">
                <a:solidFill>
                  <a:srgbClr val="434343"/>
                </a:solidFill>
              </a:rPr>
              <a:t> </a:t>
            </a:r>
            <a:r>
              <a:rPr lang="en-US" b="1" u="sng" dirty="0" err="1">
                <a:solidFill>
                  <a:srgbClr val="434343"/>
                </a:solidFill>
              </a:rPr>
              <a:t>쇼핑몰의</a:t>
            </a:r>
            <a:r>
              <a:rPr lang="en-US" b="1" u="sng" dirty="0">
                <a:solidFill>
                  <a:srgbClr val="434343"/>
                </a:solidFill>
              </a:rPr>
              <a:t> </a:t>
            </a:r>
            <a:r>
              <a:rPr lang="en-US" b="1" u="sng" dirty="0" err="1">
                <a:solidFill>
                  <a:srgbClr val="434343"/>
                </a:solidFill>
              </a:rPr>
              <a:t>필요성</a:t>
            </a:r>
            <a:endParaRPr b="1" u="sng"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99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/>
          <p:nvPr/>
        </p:nvSpPr>
        <p:spPr>
          <a:xfrm>
            <a:off x="-138950" y="3453900"/>
            <a:ext cx="2378491" cy="13547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1">
                <a:ln w="9525" cap="flat" cmpd="sng">
                  <a:solidFill>
                    <a:srgbClr val="E8C67D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Verdana"/>
              </a:rPr>
              <a:t>02</a:t>
            </a:r>
          </a:p>
        </p:txBody>
      </p:sp>
      <p:sp>
        <p:nvSpPr>
          <p:cNvPr id="178" name="Google Shape;178;p28"/>
          <p:cNvSpPr txBox="1"/>
          <p:nvPr/>
        </p:nvSpPr>
        <p:spPr>
          <a:xfrm>
            <a:off x="5824725" y="418750"/>
            <a:ext cx="3065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rgbClr val="E9C77D"/>
                </a:solidFill>
              </a:rPr>
              <a:t>        데이터 분석</a:t>
            </a:r>
            <a:endParaRPr sz="3100" b="1">
              <a:solidFill>
                <a:srgbClr val="E9C77D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rgbClr val="E9C77D"/>
                </a:solidFill>
              </a:rPr>
              <a:t>                      </a:t>
            </a:r>
            <a:r>
              <a:rPr lang="en-US" sz="4600" b="1">
                <a:solidFill>
                  <a:srgbClr val="E9C77D"/>
                </a:solidFill>
              </a:rPr>
              <a:t> /</a:t>
            </a:r>
            <a:endParaRPr sz="4600" b="1">
              <a:solidFill>
                <a:srgbClr val="E9C77D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29"/>
          <p:cNvCxnSpPr/>
          <p:nvPr/>
        </p:nvCxnSpPr>
        <p:spPr>
          <a:xfrm>
            <a:off x="8" y="31134"/>
            <a:ext cx="1833600" cy="0"/>
          </a:xfrm>
          <a:prstGeom prst="straightConnector1">
            <a:avLst/>
          </a:prstGeom>
          <a:noFill/>
          <a:ln w="114300" cap="flat" cmpd="sng">
            <a:solidFill>
              <a:srgbClr val="E8C67C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150" y="660725"/>
            <a:ext cx="6805898" cy="3334949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rgbClr val="000000">
                <a:alpha val="14000"/>
              </a:srgbClr>
            </a:outerShdw>
          </a:effectLst>
        </p:spPr>
      </p:pic>
      <p:sp>
        <p:nvSpPr>
          <p:cNvPr id="185" name="Google Shape;185;p29"/>
          <p:cNvSpPr/>
          <p:nvPr/>
        </p:nvSpPr>
        <p:spPr>
          <a:xfrm>
            <a:off x="1949542" y="2441887"/>
            <a:ext cx="1537800" cy="321600"/>
          </a:xfrm>
          <a:prstGeom prst="rect">
            <a:avLst/>
          </a:prstGeom>
          <a:noFill/>
          <a:ln w="19050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9050" dir="54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3F3F3"/>
              </a:highlight>
            </a:endParaRPr>
          </a:p>
        </p:txBody>
      </p:sp>
      <p:sp>
        <p:nvSpPr>
          <p:cNvPr id="186" name="Google Shape;186;p29"/>
          <p:cNvSpPr/>
          <p:nvPr/>
        </p:nvSpPr>
        <p:spPr>
          <a:xfrm>
            <a:off x="1949542" y="2763442"/>
            <a:ext cx="486600" cy="260700"/>
          </a:xfrm>
          <a:prstGeom prst="rect">
            <a:avLst/>
          </a:prstGeom>
          <a:noFill/>
          <a:ln w="19050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9050" dir="54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3F3F3"/>
              </a:highlight>
            </a:endParaRPr>
          </a:p>
        </p:txBody>
      </p:sp>
      <p:sp>
        <p:nvSpPr>
          <p:cNvPr id="187" name="Google Shape;187;p29"/>
          <p:cNvSpPr/>
          <p:nvPr/>
        </p:nvSpPr>
        <p:spPr>
          <a:xfrm>
            <a:off x="1949542" y="3296964"/>
            <a:ext cx="782100" cy="144000"/>
          </a:xfrm>
          <a:prstGeom prst="rect">
            <a:avLst/>
          </a:prstGeom>
          <a:noFill/>
          <a:ln w="19050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9050" dir="54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3F3F3"/>
              </a:highlight>
            </a:endParaRPr>
          </a:p>
        </p:txBody>
      </p:sp>
      <p:cxnSp>
        <p:nvCxnSpPr>
          <p:cNvPr id="188" name="Google Shape;188;p29"/>
          <p:cNvCxnSpPr/>
          <p:nvPr/>
        </p:nvCxnSpPr>
        <p:spPr>
          <a:xfrm>
            <a:off x="1490800" y="2817175"/>
            <a:ext cx="470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9"/>
          <p:cNvCxnSpPr/>
          <p:nvPr/>
        </p:nvCxnSpPr>
        <p:spPr>
          <a:xfrm>
            <a:off x="1490800" y="2817175"/>
            <a:ext cx="0" cy="1462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9"/>
          <p:cNvSpPr/>
          <p:nvPr/>
        </p:nvSpPr>
        <p:spPr>
          <a:xfrm>
            <a:off x="1454800" y="4279375"/>
            <a:ext cx="72000" cy="720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9"/>
          <p:cNvSpPr txBox="1"/>
          <p:nvPr/>
        </p:nvSpPr>
        <p:spPr>
          <a:xfrm>
            <a:off x="386812" y="4525700"/>
            <a:ext cx="5849681" cy="33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900"/>
              <a:buFont typeface="Arial"/>
              <a:buNone/>
            </a:pPr>
            <a:r>
              <a:rPr lang="en-US" b="1" dirty="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쿠팡에서</a:t>
            </a:r>
            <a:r>
              <a:rPr lang="en-US" b="1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b="1" dirty="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사료</a:t>
            </a:r>
            <a:r>
              <a:rPr lang="en-US" b="1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b="1" dirty="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간식</a:t>
            </a:r>
            <a:r>
              <a:rPr lang="en-US" b="1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b="1" dirty="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영양제</a:t>
            </a:r>
            <a:r>
              <a:rPr lang="en-US" b="1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b="1" dirty="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제품을</a:t>
            </a:r>
            <a:r>
              <a:rPr lang="en-US" b="1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b="1" dirty="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크롤링하여</a:t>
            </a:r>
            <a:r>
              <a:rPr lang="en-US" b="1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b="1" dirty="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데이터</a:t>
            </a:r>
            <a:r>
              <a:rPr lang="en-US" b="1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b="1" dirty="0" err="1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수집</a:t>
            </a:r>
            <a:endParaRPr b="1" dirty="0">
              <a:solidFill>
                <a:srgbClr val="434343"/>
              </a:solidFill>
            </a:endParaRPr>
          </a:p>
        </p:txBody>
      </p:sp>
      <p:sp>
        <p:nvSpPr>
          <p:cNvPr id="192" name="Google Shape;192;p29"/>
          <p:cNvSpPr txBox="1"/>
          <p:nvPr/>
        </p:nvSpPr>
        <p:spPr>
          <a:xfrm>
            <a:off x="249700" y="321825"/>
            <a:ext cx="11607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9C77D"/>
              </a:buClr>
              <a:buSzPts val="1300"/>
              <a:buFont typeface="Arial"/>
              <a:buNone/>
            </a:pPr>
            <a:r>
              <a:rPr lang="en-US" sz="1300" b="1">
                <a:latin typeface="Nanum Myeongjo"/>
                <a:ea typeface="Nanum Myeongjo"/>
                <a:cs typeface="Nanum Myeongjo"/>
                <a:sym typeface="Nanum Myeongjo"/>
              </a:rPr>
              <a:t>데이터 수집</a:t>
            </a:r>
            <a:endParaRPr sz="1300"/>
          </a:p>
        </p:txBody>
      </p:sp>
      <p:cxnSp>
        <p:nvCxnSpPr>
          <p:cNvPr id="193" name="Google Shape;193;p29"/>
          <p:cNvCxnSpPr/>
          <p:nvPr/>
        </p:nvCxnSpPr>
        <p:spPr>
          <a:xfrm flipH="1">
            <a:off x="1304500" y="455300"/>
            <a:ext cx="150300" cy="2604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Hygge general by Slidesgo">
  <a:themeElements>
    <a:clrScheme name="Hygge general by Slidesgo">
      <a:dk1>
        <a:srgbClr val="FBFBFB"/>
      </a:dk1>
      <a:lt1>
        <a:srgbClr val="4E81BF"/>
      </a:lt1>
      <a:dk2>
        <a:srgbClr val="A7A7A7"/>
      </a:dk2>
      <a:lt2>
        <a:srgbClr val="535353"/>
      </a:lt2>
      <a:accent1>
        <a:srgbClr val="EC9482"/>
      </a:accent1>
      <a:accent2>
        <a:srgbClr val="EED8D5"/>
      </a:accent2>
      <a:accent3>
        <a:srgbClr val="FBFBFB"/>
      </a:accent3>
      <a:accent4>
        <a:srgbClr val="8A675B"/>
      </a:accent4>
      <a:accent5>
        <a:srgbClr val="F0D07E"/>
      </a:accent5>
      <a:accent6>
        <a:srgbClr val="84534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ygge general by Slidesgo">
  <a:themeElements>
    <a:clrScheme name="Hygge general by Slidesg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C9482"/>
      </a:accent1>
      <a:accent2>
        <a:srgbClr val="DCC1BE"/>
      </a:accent2>
      <a:accent3>
        <a:srgbClr val="FBFBFB"/>
      </a:accent3>
      <a:accent4>
        <a:srgbClr val="8A675B"/>
      </a:accent4>
      <a:accent5>
        <a:srgbClr val="F0D07E"/>
      </a:accent5>
      <a:accent6>
        <a:srgbClr val="84534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377</Words>
  <Application>Microsoft Office PowerPoint</Application>
  <PresentationFormat>화면 슬라이드 쇼(16:9)</PresentationFormat>
  <Paragraphs>87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Playfair Display</vt:lpstr>
      <vt:lpstr>Verdana</vt:lpstr>
      <vt:lpstr>Nanum Myeongjo</vt:lpstr>
      <vt:lpstr>Arial</vt:lpstr>
      <vt:lpstr>Abel</vt:lpstr>
      <vt:lpstr>Helvetica Neue</vt:lpstr>
      <vt:lpstr>Hygge general by Slidesgo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Sup</dc:creator>
  <cp:lastModifiedBy>Sup</cp:lastModifiedBy>
  <cp:revision>4</cp:revision>
  <dcterms:modified xsi:type="dcterms:W3CDTF">2020-11-26T04:19:44Z</dcterms:modified>
</cp:coreProperties>
</file>